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rawings/drawing1.xml" ContentType="application/vnd.openxmlformats-officedocument.drawingml.chartshapes+xml"/>
  <Override PartName="/ppt/drawings/drawing2.xml" ContentType="application/vnd.openxmlformats-officedocument.drawingml.chartshapes+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charts/chart2.xml" ContentType="application/vnd.openxmlformats-officedocument.drawingml.chart+xml"/>
  <Override PartName="/ppt/charts/chart1.xml" ContentType="application/vnd.openxmlformats-officedocument.drawingml.chart+xml"/>
  <Override PartName="/ppt/charts/chart3.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5199975" cy="35999738"/>
  <p:notesSz cx="6858000" cy="9144000"/>
  <p:defaultTextStyle>
    <a:defPPr>
      <a:defRPr lang="es-CO"/>
    </a:defPPr>
    <a:lvl1pPr marL="0" algn="l" defTabSz="2764688" rtl="0" eaLnBrk="1" latinLnBrk="0" hangingPunct="1">
      <a:defRPr sz="5442" kern="1200">
        <a:solidFill>
          <a:schemeClr val="tx1"/>
        </a:solidFill>
        <a:latin typeface="+mn-lt"/>
        <a:ea typeface="+mn-ea"/>
        <a:cs typeface="+mn-cs"/>
      </a:defRPr>
    </a:lvl1pPr>
    <a:lvl2pPr marL="1382344" algn="l" defTabSz="2764688" rtl="0" eaLnBrk="1" latinLnBrk="0" hangingPunct="1">
      <a:defRPr sz="5442" kern="1200">
        <a:solidFill>
          <a:schemeClr val="tx1"/>
        </a:solidFill>
        <a:latin typeface="+mn-lt"/>
        <a:ea typeface="+mn-ea"/>
        <a:cs typeface="+mn-cs"/>
      </a:defRPr>
    </a:lvl2pPr>
    <a:lvl3pPr marL="2764688" algn="l" defTabSz="2764688" rtl="0" eaLnBrk="1" latinLnBrk="0" hangingPunct="1">
      <a:defRPr sz="5442" kern="1200">
        <a:solidFill>
          <a:schemeClr val="tx1"/>
        </a:solidFill>
        <a:latin typeface="+mn-lt"/>
        <a:ea typeface="+mn-ea"/>
        <a:cs typeface="+mn-cs"/>
      </a:defRPr>
    </a:lvl3pPr>
    <a:lvl4pPr marL="4147033" algn="l" defTabSz="2764688" rtl="0" eaLnBrk="1" latinLnBrk="0" hangingPunct="1">
      <a:defRPr sz="5442" kern="1200">
        <a:solidFill>
          <a:schemeClr val="tx1"/>
        </a:solidFill>
        <a:latin typeface="+mn-lt"/>
        <a:ea typeface="+mn-ea"/>
        <a:cs typeface="+mn-cs"/>
      </a:defRPr>
    </a:lvl4pPr>
    <a:lvl5pPr marL="5529377" algn="l" defTabSz="2764688" rtl="0" eaLnBrk="1" latinLnBrk="0" hangingPunct="1">
      <a:defRPr sz="5442" kern="1200">
        <a:solidFill>
          <a:schemeClr val="tx1"/>
        </a:solidFill>
        <a:latin typeface="+mn-lt"/>
        <a:ea typeface="+mn-ea"/>
        <a:cs typeface="+mn-cs"/>
      </a:defRPr>
    </a:lvl5pPr>
    <a:lvl6pPr marL="6911721" algn="l" defTabSz="2764688" rtl="0" eaLnBrk="1" latinLnBrk="0" hangingPunct="1">
      <a:defRPr sz="5442" kern="1200">
        <a:solidFill>
          <a:schemeClr val="tx1"/>
        </a:solidFill>
        <a:latin typeface="+mn-lt"/>
        <a:ea typeface="+mn-ea"/>
        <a:cs typeface="+mn-cs"/>
      </a:defRPr>
    </a:lvl6pPr>
    <a:lvl7pPr marL="8294065" algn="l" defTabSz="2764688" rtl="0" eaLnBrk="1" latinLnBrk="0" hangingPunct="1">
      <a:defRPr sz="5442" kern="1200">
        <a:solidFill>
          <a:schemeClr val="tx1"/>
        </a:solidFill>
        <a:latin typeface="+mn-lt"/>
        <a:ea typeface="+mn-ea"/>
        <a:cs typeface="+mn-cs"/>
      </a:defRPr>
    </a:lvl7pPr>
    <a:lvl8pPr marL="9676409" algn="l" defTabSz="2764688" rtl="0" eaLnBrk="1" latinLnBrk="0" hangingPunct="1">
      <a:defRPr sz="5442" kern="1200">
        <a:solidFill>
          <a:schemeClr val="tx1"/>
        </a:solidFill>
        <a:latin typeface="+mn-lt"/>
        <a:ea typeface="+mn-ea"/>
        <a:cs typeface="+mn-cs"/>
      </a:defRPr>
    </a:lvl8pPr>
    <a:lvl9pPr marL="11058754" algn="l" defTabSz="2764688" rtl="0" eaLnBrk="1" latinLnBrk="0" hangingPunct="1">
      <a:defRPr sz="544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55" autoAdjust="0"/>
    <p:restoredTop sz="94660"/>
  </p:normalViewPr>
  <p:slideViewPr>
    <p:cSldViewPr snapToGrid="0">
      <p:cViewPr>
        <p:scale>
          <a:sx n="30" d="100"/>
          <a:sy n="30" d="100"/>
        </p:scale>
        <p:origin x="533"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4.xml"/><Relationship Id="rId4" Type="http://schemas.openxmlformats.org/officeDocument/2006/relationships/viewProps" Target="viewProps.xml"/><Relationship Id="rId9"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Libro1"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Libro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H.p\Google%20Drive\10.SS%20SUPERVISI&#211;N%20SERVICIO\GMR\Resistencia\Carta%20control%20susceptibilidad%20Kirby%20E%20coli%20-%20RESISTENCIA%20A%20PARTIR%20DE%2020150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412844036697253E-2"/>
          <c:y val="7.7151447096750828E-2"/>
          <c:w val="0.86238532110091748"/>
          <c:h val="0.70623247727025751"/>
        </c:manualLayout>
      </c:layout>
      <c:lineChart>
        <c:grouping val="standard"/>
        <c:varyColors val="0"/>
        <c:ser>
          <c:idx val="0"/>
          <c:order val="0"/>
          <c:tx>
            <c:strRef>
              <c:f>'PRECISIÓN MTRAS-MR SERACARE'!$E$17:$E$19</c:f>
              <c:strCache>
                <c:ptCount val="3"/>
                <c:pt idx="0">
                  <c:v>RANGO</c:v>
                </c:pt>
              </c:strCache>
            </c:strRef>
          </c:tx>
          <c:spPr>
            <a:ln w="12700">
              <a:solidFill>
                <a:srgbClr val="000080"/>
              </a:solidFill>
              <a:prstDash val="solid"/>
            </a:ln>
          </c:spPr>
          <c:marker>
            <c:symbol val="diamond"/>
            <c:size val="5"/>
            <c:spPr>
              <a:solidFill>
                <a:schemeClr val="accent3">
                  <a:lumMod val="50000"/>
                </a:schemeClr>
              </a:solidFill>
              <a:ln>
                <a:solidFill>
                  <a:srgbClr val="000080"/>
                </a:solidFill>
                <a:prstDash val="solid"/>
              </a:ln>
            </c:spPr>
          </c:marker>
          <c:cat>
            <c:numRef>
              <c:f>'PRECISIÓN MTRAS-MR SERACARE'!$AE$10:$AE$39</c:f>
              <c:numCache>
                <c:formatCode>0</c:formatCode>
                <c:ptCount val="29"/>
                <c:pt idx="0">
                  <c:v>1</c:v>
                </c:pt>
                <c:pt idx="1">
                  <c:v>2</c:v>
                </c:pt>
                <c:pt idx="2">
                  <c:v>3</c:v>
                </c:pt>
                <c:pt idx="3">
                  <c:v>4</c:v>
                </c:pt>
                <c:pt idx="4">
                  <c:v>5</c:v>
                </c:pt>
                <c:pt idx="5">
                  <c:v>6</c:v>
                </c:pt>
                <c:pt idx="6">
                  <c:v>7</c:v>
                </c:pt>
                <c:pt idx="7">
                  <c:v>8</c:v>
                </c:pt>
                <c:pt idx="8">
                  <c:v>9</c:v>
                </c:pt>
                <c:pt idx="9">
                  <c:v>10</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numCache>
            </c:numRef>
          </c:cat>
          <c:val>
            <c:numRef>
              <c:f>'PRECISIÓN MTRAS-MR SERACARE'!$E$20:$E$49</c:f>
              <c:numCache>
                <c:formatCode>0.000</c:formatCode>
                <c:ptCount val="29"/>
                <c:pt idx="0">
                  <c:v>4.0000000000000036E-3</c:v>
                </c:pt>
                <c:pt idx="1">
                  <c:v>5.0000000000000044E-3</c:v>
                </c:pt>
                <c:pt idx="2">
                  <c:v>2.9999999999999992E-3</c:v>
                </c:pt>
                <c:pt idx="3">
                  <c:v>2.6999999999999968E-2</c:v>
                </c:pt>
                <c:pt idx="4">
                  <c:v>8.0000000000000071E-3</c:v>
                </c:pt>
                <c:pt idx="5">
                  <c:v>0</c:v>
                </c:pt>
                <c:pt idx="6">
                  <c:v>5.2999999999999936E-2</c:v>
                </c:pt>
                <c:pt idx="7">
                  <c:v>1.3999999999999985E-2</c:v>
                </c:pt>
                <c:pt idx="8">
                  <c:v>1.0000000000000009E-3</c:v>
                </c:pt>
                <c:pt idx="9">
                  <c:v>1.9000000000000017E-2</c:v>
                </c:pt>
                <c:pt idx="10">
                  <c:v>0.127</c:v>
                </c:pt>
                <c:pt idx="11">
                  <c:v>2.399999999999991E-2</c:v>
                </c:pt>
                <c:pt idx="12">
                  <c:v>1.0000000000000009E-2</c:v>
                </c:pt>
                <c:pt idx="13">
                  <c:v>1.8000000000000016E-2</c:v>
                </c:pt>
              </c:numCache>
            </c:numRef>
          </c:val>
          <c:smooth val="0"/>
          <c:extLst xmlns:c16r2="http://schemas.microsoft.com/office/drawing/2015/06/chart">
            <c:ext xmlns:c16="http://schemas.microsoft.com/office/drawing/2014/chart" uri="{C3380CC4-5D6E-409C-BE32-E72D297353CC}">
              <c16:uniqueId val="{00000000-B963-40C9-ADE5-021F15FD8001}"/>
            </c:ext>
          </c:extLst>
        </c:ser>
        <c:ser>
          <c:idx val="1"/>
          <c:order val="1"/>
          <c:tx>
            <c:strRef>
              <c:f>'PRECISIÓN MTRAS-MR SERACARE'!$AF$9</c:f>
              <c:strCache>
                <c:ptCount val="1"/>
                <c:pt idx="0">
                  <c:v>VALIDACIÓN</c:v>
                </c:pt>
              </c:strCache>
            </c:strRef>
          </c:tx>
          <c:spPr>
            <a:ln w="12700">
              <a:solidFill>
                <a:schemeClr val="accent3">
                  <a:lumMod val="50000"/>
                </a:schemeClr>
              </a:solidFill>
              <a:prstDash val="sysDash"/>
            </a:ln>
          </c:spPr>
          <c:marker>
            <c:symbol val="none"/>
          </c:marker>
          <c:cat>
            <c:numRef>
              <c:f>'PRECISIÓN MTRAS-MR SERACARE'!$AE$10:$AE$39</c:f>
              <c:numCache>
                <c:formatCode>0</c:formatCode>
                <c:ptCount val="29"/>
                <c:pt idx="0">
                  <c:v>1</c:v>
                </c:pt>
                <c:pt idx="1">
                  <c:v>2</c:v>
                </c:pt>
                <c:pt idx="2">
                  <c:v>3</c:v>
                </c:pt>
                <c:pt idx="3">
                  <c:v>4</c:v>
                </c:pt>
                <c:pt idx="4">
                  <c:v>5</c:v>
                </c:pt>
                <c:pt idx="5">
                  <c:v>6</c:v>
                </c:pt>
                <c:pt idx="6">
                  <c:v>7</c:v>
                </c:pt>
                <c:pt idx="7">
                  <c:v>8</c:v>
                </c:pt>
                <c:pt idx="8">
                  <c:v>9</c:v>
                </c:pt>
                <c:pt idx="9">
                  <c:v>10</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numCache>
            </c:numRef>
          </c:cat>
          <c:val>
            <c:numRef>
              <c:f>'PRECISIÓN MTRAS-MR SERACARE'!$AF$10:$AF$39</c:f>
              <c:numCache>
                <c:formatCode>0.000</c:formatCode>
                <c:ptCount val="29"/>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numCache>
            </c:numRef>
          </c:val>
          <c:smooth val="0"/>
          <c:extLst xmlns:c16r2="http://schemas.microsoft.com/office/drawing/2015/06/chart">
            <c:ext xmlns:c16="http://schemas.microsoft.com/office/drawing/2014/chart" uri="{C3380CC4-5D6E-409C-BE32-E72D297353CC}">
              <c16:uniqueId val="{00000001-B963-40C9-ADE5-021F15FD8001}"/>
            </c:ext>
          </c:extLst>
        </c:ser>
        <c:ser>
          <c:idx val="2"/>
          <c:order val="2"/>
          <c:tx>
            <c:strRef>
              <c:f>'PRECISIÓN MTRAS-MR SERACARE'!$AG$9</c:f>
              <c:strCache>
                <c:ptCount val="1"/>
                <c:pt idx="0">
                  <c:v> MÁXIMO PERMITIDO</c:v>
                </c:pt>
              </c:strCache>
            </c:strRef>
          </c:tx>
          <c:spPr>
            <a:ln w="25400">
              <a:solidFill>
                <a:srgbClr val="FF0000"/>
              </a:solidFill>
              <a:prstDash val="solid"/>
            </a:ln>
          </c:spPr>
          <c:marker>
            <c:symbol val="none"/>
          </c:marker>
          <c:cat>
            <c:numRef>
              <c:f>'PRECISIÓN MTRAS-MR SERACARE'!$AE$10:$AE$39</c:f>
              <c:numCache>
                <c:formatCode>0</c:formatCode>
                <c:ptCount val="29"/>
                <c:pt idx="0">
                  <c:v>1</c:v>
                </c:pt>
                <c:pt idx="1">
                  <c:v>2</c:v>
                </c:pt>
                <c:pt idx="2">
                  <c:v>3</c:v>
                </c:pt>
                <c:pt idx="3">
                  <c:v>4</c:v>
                </c:pt>
                <c:pt idx="4">
                  <c:v>5</c:v>
                </c:pt>
                <c:pt idx="5">
                  <c:v>6</c:v>
                </c:pt>
                <c:pt idx="6">
                  <c:v>7</c:v>
                </c:pt>
                <c:pt idx="7">
                  <c:v>8</c:v>
                </c:pt>
                <c:pt idx="8">
                  <c:v>9</c:v>
                </c:pt>
                <c:pt idx="9">
                  <c:v>10</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numCache>
            </c:numRef>
          </c:cat>
          <c:val>
            <c:numRef>
              <c:f>'PRECISIÓN MTRAS-MR SERACARE'!$AG$10:$AG$39</c:f>
              <c:numCache>
                <c:formatCode>0.000</c:formatCode>
                <c:ptCount val="29"/>
                <c:pt idx="0">
                  <c:v>0.2</c:v>
                </c:pt>
                <c:pt idx="1">
                  <c:v>0.2</c:v>
                </c:pt>
                <c:pt idx="2">
                  <c:v>0.2</c:v>
                </c:pt>
                <c:pt idx="3">
                  <c:v>0.2</c:v>
                </c:pt>
                <c:pt idx="4">
                  <c:v>0.2</c:v>
                </c:pt>
                <c:pt idx="5">
                  <c:v>0.2</c:v>
                </c:pt>
                <c:pt idx="6">
                  <c:v>0.2</c:v>
                </c:pt>
                <c:pt idx="7">
                  <c:v>0.2</c:v>
                </c:pt>
                <c:pt idx="8">
                  <c:v>0.2</c:v>
                </c:pt>
                <c:pt idx="9">
                  <c:v>0.2</c:v>
                </c:pt>
                <c:pt idx="10">
                  <c:v>0.2</c:v>
                </c:pt>
                <c:pt idx="11">
                  <c:v>0.2</c:v>
                </c:pt>
                <c:pt idx="12">
                  <c:v>0.2</c:v>
                </c:pt>
                <c:pt idx="13">
                  <c:v>0.2</c:v>
                </c:pt>
                <c:pt idx="14">
                  <c:v>0.2</c:v>
                </c:pt>
                <c:pt idx="15">
                  <c:v>0.2</c:v>
                </c:pt>
                <c:pt idx="16">
                  <c:v>0.2</c:v>
                </c:pt>
                <c:pt idx="17">
                  <c:v>0.2</c:v>
                </c:pt>
                <c:pt idx="18">
                  <c:v>0.2</c:v>
                </c:pt>
                <c:pt idx="19">
                  <c:v>0.2</c:v>
                </c:pt>
                <c:pt idx="20">
                  <c:v>0.2</c:v>
                </c:pt>
                <c:pt idx="21">
                  <c:v>0.2</c:v>
                </c:pt>
                <c:pt idx="22">
                  <c:v>0.2</c:v>
                </c:pt>
                <c:pt idx="23">
                  <c:v>0.2</c:v>
                </c:pt>
                <c:pt idx="24">
                  <c:v>0.2</c:v>
                </c:pt>
                <c:pt idx="25">
                  <c:v>0.2</c:v>
                </c:pt>
                <c:pt idx="26">
                  <c:v>0.2</c:v>
                </c:pt>
                <c:pt idx="27">
                  <c:v>0.2</c:v>
                </c:pt>
                <c:pt idx="28">
                  <c:v>0.2</c:v>
                </c:pt>
              </c:numCache>
            </c:numRef>
          </c:val>
          <c:smooth val="0"/>
          <c:extLst xmlns:c16r2="http://schemas.microsoft.com/office/drawing/2015/06/chart">
            <c:ext xmlns:c16="http://schemas.microsoft.com/office/drawing/2014/chart" uri="{C3380CC4-5D6E-409C-BE32-E72D297353CC}">
              <c16:uniqueId val="{00000002-B963-40C9-ADE5-021F15FD8001}"/>
            </c:ext>
          </c:extLst>
        </c:ser>
        <c:dLbls>
          <c:showLegendKey val="0"/>
          <c:showVal val="0"/>
          <c:showCatName val="0"/>
          <c:showSerName val="0"/>
          <c:showPercent val="0"/>
          <c:showBubbleSize val="0"/>
        </c:dLbls>
        <c:marker val="1"/>
        <c:smooth val="0"/>
        <c:axId val="124634080"/>
        <c:axId val="124636880"/>
      </c:lineChart>
      <c:catAx>
        <c:axId val="124634080"/>
        <c:scaling>
          <c:orientation val="minMax"/>
        </c:scaling>
        <c:delete val="0"/>
        <c:axPos val="b"/>
        <c:numFmt formatCode="#,##0" sourceLinked="0"/>
        <c:majorTickMark val="out"/>
        <c:minorTickMark val="none"/>
        <c:tickLblPos val="nextTo"/>
        <c:spPr>
          <a:ln w="3175">
            <a:solidFill>
              <a:srgbClr val="000000"/>
            </a:solidFill>
            <a:prstDash val="solid"/>
          </a:ln>
        </c:spPr>
        <c:txPr>
          <a:bodyPr rot="5400000" vert="horz"/>
          <a:lstStyle/>
          <a:p>
            <a:pPr>
              <a:defRPr sz="800" b="0" i="0" u="none" strike="noStrike" baseline="0">
                <a:solidFill>
                  <a:srgbClr val="000000"/>
                </a:solidFill>
                <a:latin typeface="Arial"/>
                <a:ea typeface="Arial"/>
                <a:cs typeface="Arial"/>
              </a:defRPr>
            </a:pPr>
            <a:endParaRPr lang="es-CO"/>
          </a:p>
        </c:txPr>
        <c:crossAx val="124636880"/>
        <c:crosses val="autoZero"/>
        <c:auto val="1"/>
        <c:lblAlgn val="ctr"/>
        <c:lblOffset val="100"/>
        <c:tickLblSkip val="1"/>
        <c:tickMarkSkip val="1"/>
        <c:noMultiLvlLbl val="0"/>
      </c:catAx>
      <c:valAx>
        <c:axId val="124636880"/>
        <c:scaling>
          <c:orientation val="minMax"/>
          <c:max val="0.30000000000000004"/>
        </c:scaling>
        <c:delete val="0"/>
        <c:axPos val="l"/>
        <c:majorGridlines>
          <c:spPr>
            <a:ln w="3175">
              <a:solidFill>
                <a:srgbClr val="FFFFFF"/>
              </a:solidFill>
              <a:prstDash val="solid"/>
            </a:ln>
          </c:spPr>
        </c:majorGridlines>
        <c:numFmt formatCode="#,##0.00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s-CO"/>
          </a:p>
        </c:txPr>
        <c:crossAx val="124634080"/>
        <c:crosses val="autoZero"/>
        <c:crossBetween val="midCat"/>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1675" b="0" i="0" u="none" strike="noStrike" baseline="0">
          <a:solidFill>
            <a:srgbClr val="000000"/>
          </a:solidFill>
          <a:latin typeface="Arial"/>
          <a:ea typeface="Arial"/>
          <a:cs typeface="Arial"/>
        </a:defRPr>
      </a:pPr>
      <a:endParaRPr lang="es-CO"/>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412844036697253E-2"/>
          <c:y val="7.7151447096750828E-2"/>
          <c:w val="0.86238532110091748"/>
          <c:h val="0.70623247727025751"/>
        </c:manualLayout>
      </c:layout>
      <c:lineChart>
        <c:grouping val="standard"/>
        <c:varyColors val="0"/>
        <c:ser>
          <c:idx val="0"/>
          <c:order val="0"/>
          <c:tx>
            <c:strRef>
              <c:f>'PRECISIÓN MTRAS-MR SERACARE'!$F$17:$F$19</c:f>
              <c:strCache>
                <c:ptCount val="3"/>
                <c:pt idx="0">
                  <c:v>%CV</c:v>
                </c:pt>
              </c:strCache>
            </c:strRef>
          </c:tx>
          <c:marker>
            <c:symbol val="diamond"/>
            <c:size val="5"/>
            <c:spPr>
              <a:solidFill>
                <a:schemeClr val="accent3">
                  <a:lumMod val="50000"/>
                </a:schemeClr>
              </a:solidFill>
              <a:ln>
                <a:solidFill>
                  <a:srgbClr val="000080"/>
                </a:solidFill>
                <a:prstDash val="solid"/>
              </a:ln>
            </c:spPr>
          </c:marker>
          <c:cat>
            <c:numRef>
              <c:f>'PRECISIÓN MTRAS-MR SERACARE'!$AE$10:$AE$39</c:f>
              <c:numCache>
                <c:formatCode>0</c:formatCode>
                <c:ptCount val="29"/>
                <c:pt idx="0">
                  <c:v>1</c:v>
                </c:pt>
                <c:pt idx="1">
                  <c:v>2</c:v>
                </c:pt>
                <c:pt idx="2">
                  <c:v>3</c:v>
                </c:pt>
                <c:pt idx="3">
                  <c:v>4</c:v>
                </c:pt>
                <c:pt idx="4">
                  <c:v>5</c:v>
                </c:pt>
                <c:pt idx="5">
                  <c:v>6</c:v>
                </c:pt>
                <c:pt idx="6">
                  <c:v>7</c:v>
                </c:pt>
                <c:pt idx="7">
                  <c:v>8</c:v>
                </c:pt>
                <c:pt idx="8">
                  <c:v>9</c:v>
                </c:pt>
                <c:pt idx="9">
                  <c:v>10</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numCache>
            </c:numRef>
          </c:cat>
          <c:val>
            <c:numRef>
              <c:f>'PRECISIÓN MTRAS-MR SERACARE'!$F$20:$F$50</c:f>
              <c:numCache>
                <c:formatCode>0.0%</c:formatCode>
                <c:ptCount val="30"/>
                <c:pt idx="0">
                  <c:v>4.1778834929781274E-3</c:v>
                </c:pt>
                <c:pt idx="1">
                  <c:v>7.1933548442171735E-3</c:v>
                </c:pt>
                <c:pt idx="2">
                  <c:v>8.65845038187609E-2</c:v>
                </c:pt>
                <c:pt idx="3">
                  <c:v>4.6508850406910503E-2</c:v>
                </c:pt>
                <c:pt idx="4">
                  <c:v>7.5525423891754139E-3</c:v>
                </c:pt>
                <c:pt idx="5">
                  <c:v>0</c:v>
                </c:pt>
                <c:pt idx="6">
                  <c:v>5.6398283525789281E-2</c:v>
                </c:pt>
                <c:pt idx="7">
                  <c:v>4.2487102732238866E-2</c:v>
                </c:pt>
                <c:pt idx="8">
                  <c:v>1.5321923752687934E-3</c:v>
                </c:pt>
                <c:pt idx="9">
                  <c:v>2.962520141685648E-2</c:v>
                </c:pt>
                <c:pt idx="10">
                  <c:v>9.5483850303765591E-2</c:v>
                </c:pt>
                <c:pt idx="11">
                  <c:v>3.0358788458814095E-2</c:v>
                </c:pt>
                <c:pt idx="12">
                  <c:v>1.4057788890388631E-2</c:v>
                </c:pt>
                <c:pt idx="13">
                  <c:v>2.4523934607625943E-2</c:v>
                </c:pt>
              </c:numCache>
            </c:numRef>
          </c:val>
          <c:smooth val="0"/>
          <c:extLst xmlns:c16r2="http://schemas.microsoft.com/office/drawing/2015/06/chart">
            <c:ext xmlns:c16="http://schemas.microsoft.com/office/drawing/2014/chart" uri="{C3380CC4-5D6E-409C-BE32-E72D297353CC}">
              <c16:uniqueId val="{00000000-4016-4D46-8255-7A564C24F1B9}"/>
            </c:ext>
          </c:extLst>
        </c:ser>
        <c:ser>
          <c:idx val="1"/>
          <c:order val="1"/>
          <c:tx>
            <c:strRef>
              <c:f>'PRECISIÓN MTRAS-MR SERACARE'!$AH$9</c:f>
              <c:strCache>
                <c:ptCount val="1"/>
                <c:pt idx="0">
                  <c:v>VALIDACIÓN</c:v>
                </c:pt>
              </c:strCache>
            </c:strRef>
          </c:tx>
          <c:spPr>
            <a:ln w="12700">
              <a:solidFill>
                <a:schemeClr val="accent3">
                  <a:lumMod val="50000"/>
                </a:schemeClr>
              </a:solidFill>
              <a:prstDash val="sysDash"/>
            </a:ln>
          </c:spPr>
          <c:marker>
            <c:symbol val="none"/>
          </c:marker>
          <c:cat>
            <c:numRef>
              <c:f>'PRECISIÓN MTRAS-MR SERACARE'!$AE$10:$AE$39</c:f>
              <c:numCache>
                <c:formatCode>0</c:formatCode>
                <c:ptCount val="29"/>
                <c:pt idx="0">
                  <c:v>1</c:v>
                </c:pt>
                <c:pt idx="1">
                  <c:v>2</c:v>
                </c:pt>
                <c:pt idx="2">
                  <c:v>3</c:v>
                </c:pt>
                <c:pt idx="3">
                  <c:v>4</c:v>
                </c:pt>
                <c:pt idx="4">
                  <c:v>5</c:v>
                </c:pt>
                <c:pt idx="5">
                  <c:v>6</c:v>
                </c:pt>
                <c:pt idx="6">
                  <c:v>7</c:v>
                </c:pt>
                <c:pt idx="7">
                  <c:v>8</c:v>
                </c:pt>
                <c:pt idx="8">
                  <c:v>9</c:v>
                </c:pt>
                <c:pt idx="9">
                  <c:v>10</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numCache>
            </c:numRef>
          </c:cat>
          <c:val>
            <c:numRef>
              <c:f>'PRECISIÓN MTRAS-MR SERACARE'!$AH$10:$AH$38</c:f>
              <c:numCache>
                <c:formatCode>0.0%</c:formatCode>
                <c:ptCount val="2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numCache>
            </c:numRef>
          </c:val>
          <c:smooth val="0"/>
          <c:extLst xmlns:c16r2="http://schemas.microsoft.com/office/drawing/2015/06/chart">
            <c:ext xmlns:c16="http://schemas.microsoft.com/office/drawing/2014/chart" uri="{C3380CC4-5D6E-409C-BE32-E72D297353CC}">
              <c16:uniqueId val="{00000001-4016-4D46-8255-7A564C24F1B9}"/>
            </c:ext>
          </c:extLst>
        </c:ser>
        <c:ser>
          <c:idx val="2"/>
          <c:order val="2"/>
          <c:tx>
            <c:strRef>
              <c:f>'PRECISIÓN MTRAS-MR SERACARE'!$AI$9</c:f>
              <c:strCache>
                <c:ptCount val="1"/>
                <c:pt idx="0">
                  <c:v> MÁXIMO PERMITIDO</c:v>
                </c:pt>
              </c:strCache>
            </c:strRef>
          </c:tx>
          <c:spPr>
            <a:ln w="25400">
              <a:solidFill>
                <a:srgbClr val="FF0000"/>
              </a:solidFill>
              <a:prstDash val="solid"/>
            </a:ln>
          </c:spPr>
          <c:marker>
            <c:symbol val="none"/>
          </c:marker>
          <c:cat>
            <c:numRef>
              <c:f>'PRECISIÓN MTRAS-MR SERACARE'!$AE$10:$AE$39</c:f>
              <c:numCache>
                <c:formatCode>0</c:formatCode>
                <c:ptCount val="29"/>
                <c:pt idx="0">
                  <c:v>1</c:v>
                </c:pt>
                <c:pt idx="1">
                  <c:v>2</c:v>
                </c:pt>
                <c:pt idx="2">
                  <c:v>3</c:v>
                </c:pt>
                <c:pt idx="3">
                  <c:v>4</c:v>
                </c:pt>
                <c:pt idx="4">
                  <c:v>5</c:v>
                </c:pt>
                <c:pt idx="5">
                  <c:v>6</c:v>
                </c:pt>
                <c:pt idx="6">
                  <c:v>7</c:v>
                </c:pt>
                <c:pt idx="7">
                  <c:v>8</c:v>
                </c:pt>
                <c:pt idx="8">
                  <c:v>9</c:v>
                </c:pt>
                <c:pt idx="9">
                  <c:v>10</c:v>
                </c:pt>
                <c:pt idx="10">
                  <c:v>12</c:v>
                </c:pt>
                <c:pt idx="11">
                  <c:v>13</c:v>
                </c:pt>
                <c:pt idx="12">
                  <c:v>14</c:v>
                </c:pt>
                <c:pt idx="13">
                  <c:v>15</c:v>
                </c:pt>
                <c:pt idx="14">
                  <c:v>16</c:v>
                </c:pt>
                <c:pt idx="15">
                  <c:v>17</c:v>
                </c:pt>
                <c:pt idx="16">
                  <c:v>18</c:v>
                </c:pt>
                <c:pt idx="17">
                  <c:v>19</c:v>
                </c:pt>
                <c:pt idx="18">
                  <c:v>20</c:v>
                </c:pt>
                <c:pt idx="19">
                  <c:v>21</c:v>
                </c:pt>
                <c:pt idx="20">
                  <c:v>22</c:v>
                </c:pt>
                <c:pt idx="21">
                  <c:v>23</c:v>
                </c:pt>
                <c:pt idx="22">
                  <c:v>24</c:v>
                </c:pt>
                <c:pt idx="23">
                  <c:v>25</c:v>
                </c:pt>
                <c:pt idx="24">
                  <c:v>26</c:v>
                </c:pt>
                <c:pt idx="25">
                  <c:v>27</c:v>
                </c:pt>
                <c:pt idx="26">
                  <c:v>28</c:v>
                </c:pt>
                <c:pt idx="27">
                  <c:v>29</c:v>
                </c:pt>
                <c:pt idx="28">
                  <c:v>30</c:v>
                </c:pt>
              </c:numCache>
            </c:numRef>
          </c:cat>
          <c:val>
            <c:numRef>
              <c:f>'PRECISIÓN MTRAS-MR SERACARE'!$AI$10:$AI$38</c:f>
              <c:numCache>
                <c:formatCode>0.0%</c:formatCode>
                <c:ptCount val="28"/>
                <c:pt idx="0">
                  <c:v>0.1</c:v>
                </c:pt>
                <c:pt idx="1">
                  <c:v>0.1</c:v>
                </c:pt>
                <c:pt idx="2">
                  <c:v>0.1</c:v>
                </c:pt>
                <c:pt idx="3">
                  <c:v>0.1</c:v>
                </c:pt>
                <c:pt idx="4">
                  <c:v>0.1</c:v>
                </c:pt>
                <c:pt idx="5">
                  <c:v>0.1</c:v>
                </c:pt>
                <c:pt idx="6">
                  <c:v>0.1</c:v>
                </c:pt>
                <c:pt idx="7">
                  <c:v>0.1</c:v>
                </c:pt>
                <c:pt idx="8">
                  <c:v>0.1</c:v>
                </c:pt>
                <c:pt idx="9">
                  <c:v>0.1</c:v>
                </c:pt>
                <c:pt idx="10">
                  <c:v>0.1</c:v>
                </c:pt>
                <c:pt idx="11">
                  <c:v>0.1</c:v>
                </c:pt>
                <c:pt idx="12">
                  <c:v>0.1</c:v>
                </c:pt>
                <c:pt idx="13">
                  <c:v>0.1</c:v>
                </c:pt>
                <c:pt idx="14">
                  <c:v>0.1</c:v>
                </c:pt>
                <c:pt idx="15">
                  <c:v>0.1</c:v>
                </c:pt>
                <c:pt idx="16">
                  <c:v>0.1</c:v>
                </c:pt>
                <c:pt idx="17">
                  <c:v>0.1</c:v>
                </c:pt>
                <c:pt idx="18">
                  <c:v>0.1</c:v>
                </c:pt>
                <c:pt idx="19">
                  <c:v>0.1</c:v>
                </c:pt>
                <c:pt idx="20">
                  <c:v>0.1</c:v>
                </c:pt>
                <c:pt idx="21">
                  <c:v>0.1</c:v>
                </c:pt>
                <c:pt idx="22">
                  <c:v>0.1</c:v>
                </c:pt>
                <c:pt idx="23">
                  <c:v>0.1</c:v>
                </c:pt>
                <c:pt idx="24">
                  <c:v>0.1</c:v>
                </c:pt>
                <c:pt idx="25">
                  <c:v>0.1</c:v>
                </c:pt>
                <c:pt idx="26">
                  <c:v>0.1</c:v>
                </c:pt>
                <c:pt idx="27">
                  <c:v>0.1</c:v>
                </c:pt>
              </c:numCache>
            </c:numRef>
          </c:val>
          <c:smooth val="0"/>
          <c:extLst xmlns:c16r2="http://schemas.microsoft.com/office/drawing/2015/06/chart">
            <c:ext xmlns:c16="http://schemas.microsoft.com/office/drawing/2014/chart" uri="{C3380CC4-5D6E-409C-BE32-E72D297353CC}">
              <c16:uniqueId val="{00000002-4016-4D46-8255-7A564C24F1B9}"/>
            </c:ext>
          </c:extLst>
        </c:ser>
        <c:dLbls>
          <c:showLegendKey val="0"/>
          <c:showVal val="0"/>
          <c:showCatName val="0"/>
          <c:showSerName val="0"/>
          <c:showPercent val="0"/>
          <c:showBubbleSize val="0"/>
        </c:dLbls>
        <c:marker val="1"/>
        <c:smooth val="0"/>
        <c:axId val="124643600"/>
        <c:axId val="124644160"/>
      </c:lineChart>
      <c:catAx>
        <c:axId val="124643600"/>
        <c:scaling>
          <c:orientation val="minMax"/>
        </c:scaling>
        <c:delete val="0"/>
        <c:axPos val="b"/>
        <c:numFmt formatCode="#,##0" sourceLinked="0"/>
        <c:majorTickMark val="out"/>
        <c:minorTickMark val="none"/>
        <c:tickLblPos val="nextTo"/>
        <c:spPr>
          <a:ln w="3175">
            <a:solidFill>
              <a:srgbClr val="000000"/>
            </a:solidFill>
            <a:prstDash val="solid"/>
          </a:ln>
        </c:spPr>
        <c:txPr>
          <a:bodyPr rot="5400000" vert="horz"/>
          <a:lstStyle/>
          <a:p>
            <a:pPr>
              <a:defRPr sz="800" b="0" i="0" u="none" strike="noStrike" baseline="0">
                <a:solidFill>
                  <a:srgbClr val="000000"/>
                </a:solidFill>
                <a:latin typeface="Arial"/>
                <a:ea typeface="Arial"/>
                <a:cs typeface="Arial"/>
              </a:defRPr>
            </a:pPr>
            <a:endParaRPr lang="es-CO"/>
          </a:p>
        </c:txPr>
        <c:crossAx val="124644160"/>
        <c:crosses val="autoZero"/>
        <c:auto val="1"/>
        <c:lblAlgn val="ctr"/>
        <c:lblOffset val="100"/>
        <c:tickLblSkip val="1"/>
        <c:tickMarkSkip val="1"/>
        <c:noMultiLvlLbl val="0"/>
      </c:catAx>
      <c:valAx>
        <c:axId val="124644160"/>
        <c:scaling>
          <c:orientation val="minMax"/>
          <c:max val="0.2"/>
        </c:scaling>
        <c:delete val="0"/>
        <c:axPos val="l"/>
        <c:majorGridlines>
          <c:spPr>
            <a:ln w="3175">
              <a:solidFill>
                <a:srgbClr val="FFFFFF"/>
              </a:solidFill>
              <a:prstDash val="solid"/>
            </a:ln>
          </c:spPr>
        </c:majorGridlines>
        <c:numFmt formatCode="0.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s-CO"/>
          </a:p>
        </c:txPr>
        <c:crossAx val="124643600"/>
        <c:crosses val="autoZero"/>
        <c:crossBetween val="midCat"/>
        <c:majorUnit val="5.000000000000001E-2"/>
      </c:valAx>
      <c:spPr>
        <a:noFill/>
        <a:ln w="25400">
          <a:noFill/>
        </a:ln>
      </c:spPr>
    </c:plotArea>
    <c:plotVisOnly val="1"/>
    <c:dispBlanksAs val="gap"/>
    <c:showDLblsOverMax val="0"/>
  </c:chart>
  <c:spPr>
    <a:solidFill>
      <a:srgbClr val="FFFFFF"/>
    </a:solidFill>
    <a:ln w="3175">
      <a:solidFill>
        <a:srgbClr val="000000"/>
      </a:solidFill>
      <a:prstDash val="solid"/>
    </a:ln>
  </c:spPr>
  <c:txPr>
    <a:bodyPr/>
    <a:lstStyle/>
    <a:p>
      <a:pPr>
        <a:defRPr sz="1675" b="0" i="0" u="none" strike="noStrike" baseline="0">
          <a:solidFill>
            <a:srgbClr val="000000"/>
          </a:solidFill>
          <a:latin typeface="Arial"/>
          <a:ea typeface="Arial"/>
          <a:cs typeface="Arial"/>
        </a:defRPr>
      </a:pPr>
      <a:endParaRPr lang="es-CO"/>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a:pPr>
            <a:r>
              <a:rPr lang="es-CO" sz="1000"/>
              <a:t>Piperacilina tazobactam  </a:t>
            </a:r>
          </a:p>
          <a:p>
            <a:pPr>
              <a:defRPr sz="1000"/>
            </a:pPr>
            <a:r>
              <a:rPr lang="es-CO" sz="1000" i="1"/>
              <a:t>E. coli</a:t>
            </a:r>
          </a:p>
          <a:p>
            <a:pPr>
              <a:defRPr sz="1000"/>
            </a:pPr>
            <a:r>
              <a:rPr lang="es-CO" sz="1000"/>
              <a:t>CEPA ATCC 25922</a:t>
            </a:r>
          </a:p>
        </c:rich>
      </c:tx>
      <c:layout>
        <c:manualLayout>
          <c:xMode val="edge"/>
          <c:yMode val="edge"/>
          <c:x val="0.41820532338763217"/>
          <c:y val="0"/>
        </c:manualLayout>
      </c:layout>
      <c:overlay val="0"/>
    </c:title>
    <c:autoTitleDeleted val="0"/>
    <c:plotArea>
      <c:layout/>
      <c:scatterChart>
        <c:scatterStyle val="lineMarker"/>
        <c:varyColors val="0"/>
        <c:ser>
          <c:idx val="0"/>
          <c:order val="0"/>
          <c:tx>
            <c:strRef>
              <c:f>Piptazo!$O$12</c:f>
              <c:strCache>
                <c:ptCount val="1"/>
                <c:pt idx="0">
                  <c:v>LCS</c:v>
                </c:pt>
              </c:strCache>
            </c:strRef>
          </c:tx>
          <c:spPr>
            <a:ln w="19050">
              <a:solidFill>
                <a:srgbClr val="FF0000"/>
              </a:solidFill>
            </a:ln>
          </c:spPr>
          <c:marker>
            <c:symbol val="none"/>
          </c:marker>
          <c:xVal>
            <c:numRef>
              <c:f>Piptazo!$M$13:$M$39</c:f>
              <c:numCache>
                <c:formatCode>General</c:formatCode>
                <c:ptCount val="27"/>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numCache>
            </c:numRef>
          </c:xVal>
          <c:yVal>
            <c:numRef>
              <c:f>Piptazo!$O$13:$O$39</c:f>
              <c:numCache>
                <c:formatCode>0.00</c:formatCode>
                <c:ptCount val="27"/>
                <c:pt idx="0">
                  <c:v>30.181792207792206</c:v>
                </c:pt>
                <c:pt idx="1">
                  <c:v>30.181792207792206</c:v>
                </c:pt>
                <c:pt idx="2">
                  <c:v>30.181792207792206</c:v>
                </c:pt>
                <c:pt idx="3">
                  <c:v>30.181792207792206</c:v>
                </c:pt>
                <c:pt idx="4">
                  <c:v>30.181792207792206</c:v>
                </c:pt>
                <c:pt idx="5">
                  <c:v>30.181792207792206</c:v>
                </c:pt>
                <c:pt idx="6">
                  <c:v>30.181792207792206</c:v>
                </c:pt>
                <c:pt idx="7">
                  <c:v>30.181792207792206</c:v>
                </c:pt>
                <c:pt idx="8">
                  <c:v>30.181792207792206</c:v>
                </c:pt>
                <c:pt idx="9">
                  <c:v>30.181792207792206</c:v>
                </c:pt>
                <c:pt idx="10">
                  <c:v>30.181792207792206</c:v>
                </c:pt>
                <c:pt idx="11">
                  <c:v>30.181792207792206</c:v>
                </c:pt>
                <c:pt idx="12">
                  <c:v>30.181792207792206</c:v>
                </c:pt>
                <c:pt idx="13">
                  <c:v>30.181792207792206</c:v>
                </c:pt>
                <c:pt idx="14">
                  <c:v>30.181792207792206</c:v>
                </c:pt>
                <c:pt idx="15">
                  <c:v>30.181792207792206</c:v>
                </c:pt>
                <c:pt idx="16">
                  <c:v>30.181792207792206</c:v>
                </c:pt>
                <c:pt idx="17">
                  <c:v>30.181792207792206</c:v>
                </c:pt>
                <c:pt idx="18">
                  <c:v>30.181792207792206</c:v>
                </c:pt>
                <c:pt idx="19">
                  <c:v>30.181792207792206</c:v>
                </c:pt>
                <c:pt idx="20">
                  <c:v>30.181792207792206</c:v>
                </c:pt>
                <c:pt idx="21">
                  <c:v>30.181792207792206</c:v>
                </c:pt>
                <c:pt idx="22">
                  <c:v>30.181792207792206</c:v>
                </c:pt>
                <c:pt idx="23">
                  <c:v>30.181792207792206</c:v>
                </c:pt>
                <c:pt idx="24">
                  <c:v>30.181792207792206</c:v>
                </c:pt>
                <c:pt idx="25">
                  <c:v>30.181792207792206</c:v>
                </c:pt>
              </c:numCache>
            </c:numRef>
          </c:yVal>
          <c:smooth val="0"/>
          <c:extLst xmlns:c16r2="http://schemas.microsoft.com/office/drawing/2015/06/chart">
            <c:ext xmlns:c16="http://schemas.microsoft.com/office/drawing/2014/chart" uri="{C3380CC4-5D6E-409C-BE32-E72D297353CC}">
              <c16:uniqueId val="{00000000-C189-4B77-82C3-8B966571DFDF}"/>
            </c:ext>
          </c:extLst>
        </c:ser>
        <c:ser>
          <c:idx val="1"/>
          <c:order val="1"/>
          <c:tx>
            <c:strRef>
              <c:f>Piptazo!$N$12</c:f>
              <c:strCache>
                <c:ptCount val="1"/>
                <c:pt idx="0">
                  <c:v>LÍNEA CENTRAL
 X̿</c:v>
                </c:pt>
              </c:strCache>
            </c:strRef>
          </c:tx>
          <c:spPr>
            <a:ln w="19050">
              <a:solidFill>
                <a:srgbClr val="0070C0"/>
              </a:solidFill>
            </a:ln>
          </c:spPr>
          <c:marker>
            <c:symbol val="none"/>
          </c:marker>
          <c:xVal>
            <c:numRef>
              <c:f>Piptazo!$M$13:$M$39</c:f>
              <c:numCache>
                <c:formatCode>General</c:formatCode>
                <c:ptCount val="27"/>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numCache>
            </c:numRef>
          </c:xVal>
          <c:yVal>
            <c:numRef>
              <c:f>Piptazo!$N$13:$N$39</c:f>
              <c:numCache>
                <c:formatCode>0.00</c:formatCode>
                <c:ptCount val="27"/>
                <c:pt idx="0">
                  <c:v>27.136363636363637</c:v>
                </c:pt>
                <c:pt idx="1">
                  <c:v>27.136363636363637</c:v>
                </c:pt>
                <c:pt idx="2">
                  <c:v>27.136363636363637</c:v>
                </c:pt>
                <c:pt idx="3">
                  <c:v>27.136363636363637</c:v>
                </c:pt>
                <c:pt idx="4">
                  <c:v>27.136363636363637</c:v>
                </c:pt>
                <c:pt idx="5">
                  <c:v>27.136363636363637</c:v>
                </c:pt>
                <c:pt idx="6">
                  <c:v>27.136363636363637</c:v>
                </c:pt>
                <c:pt idx="7">
                  <c:v>27.136363636363637</c:v>
                </c:pt>
                <c:pt idx="8">
                  <c:v>27.136363636363637</c:v>
                </c:pt>
                <c:pt idx="9">
                  <c:v>27.136363636363637</c:v>
                </c:pt>
                <c:pt idx="10">
                  <c:v>27.136363636363637</c:v>
                </c:pt>
                <c:pt idx="11">
                  <c:v>27.136363636363637</c:v>
                </c:pt>
                <c:pt idx="12">
                  <c:v>27.136363636363637</c:v>
                </c:pt>
                <c:pt idx="13">
                  <c:v>27.136363636363637</c:v>
                </c:pt>
                <c:pt idx="14">
                  <c:v>27.136363636363637</c:v>
                </c:pt>
                <c:pt idx="15">
                  <c:v>27.136363636363637</c:v>
                </c:pt>
                <c:pt idx="16">
                  <c:v>27.136363636363637</c:v>
                </c:pt>
                <c:pt idx="17">
                  <c:v>27.136363636363637</c:v>
                </c:pt>
                <c:pt idx="18">
                  <c:v>27.136363636363637</c:v>
                </c:pt>
                <c:pt idx="19">
                  <c:v>27.136363636363637</c:v>
                </c:pt>
                <c:pt idx="20">
                  <c:v>27.136363636363637</c:v>
                </c:pt>
                <c:pt idx="21">
                  <c:v>27.136363636363637</c:v>
                </c:pt>
                <c:pt idx="22">
                  <c:v>27.136363636363637</c:v>
                </c:pt>
                <c:pt idx="23">
                  <c:v>27.136363636363637</c:v>
                </c:pt>
                <c:pt idx="24">
                  <c:v>27.136363636363637</c:v>
                </c:pt>
                <c:pt idx="25">
                  <c:v>27.136363636363637</c:v>
                </c:pt>
              </c:numCache>
            </c:numRef>
          </c:yVal>
          <c:smooth val="0"/>
          <c:extLst xmlns:c16r2="http://schemas.microsoft.com/office/drawing/2015/06/chart">
            <c:ext xmlns:c16="http://schemas.microsoft.com/office/drawing/2014/chart" uri="{C3380CC4-5D6E-409C-BE32-E72D297353CC}">
              <c16:uniqueId val="{00000001-C189-4B77-82C3-8B966571DFDF}"/>
            </c:ext>
          </c:extLst>
        </c:ser>
        <c:ser>
          <c:idx val="2"/>
          <c:order val="2"/>
          <c:tx>
            <c:strRef>
              <c:f>Piptazo!$F$10</c:f>
              <c:strCache>
                <c:ptCount val="1"/>
                <c:pt idx="0">
                  <c:v>X̿i</c:v>
                </c:pt>
              </c:strCache>
            </c:strRef>
          </c:tx>
          <c:spPr>
            <a:ln w="9525">
              <a:solidFill>
                <a:srgbClr val="0070C0"/>
              </a:solidFill>
              <a:prstDash val="sysDot"/>
            </a:ln>
          </c:spPr>
          <c:marker>
            <c:symbol val="triangle"/>
            <c:size val="6"/>
            <c:spPr>
              <a:solidFill>
                <a:srgbClr val="1F497D">
                  <a:lumMod val="60000"/>
                  <a:lumOff val="40000"/>
                </a:srgbClr>
              </a:solidFill>
            </c:spPr>
          </c:marker>
          <c:xVal>
            <c:numRef>
              <c:f>Piptazo!$M$14:$M$39</c:f>
              <c:numCache>
                <c:formatCode>General</c:formatCode>
                <c:ptCount val="26"/>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numCache>
            </c:numRef>
          </c:xVal>
          <c:yVal>
            <c:numRef>
              <c:f>Piptazo!$F$12:$F$37</c:f>
              <c:numCache>
                <c:formatCode>0</c:formatCode>
                <c:ptCount val="26"/>
                <c:pt idx="0">
                  <c:v>26.5</c:v>
                </c:pt>
                <c:pt idx="1">
                  <c:v>26</c:v>
                </c:pt>
                <c:pt idx="2">
                  <c:v>27</c:v>
                </c:pt>
                <c:pt idx="3">
                  <c:v>27.5</c:v>
                </c:pt>
                <c:pt idx="4">
                  <c:v>26.5</c:v>
                </c:pt>
                <c:pt idx="5">
                  <c:v>25.5</c:v>
                </c:pt>
                <c:pt idx="6">
                  <c:v>26.5</c:v>
                </c:pt>
                <c:pt idx="7">
                  <c:v>27.5</c:v>
                </c:pt>
                <c:pt idx="8">
                  <c:v>27.5</c:v>
                </c:pt>
                <c:pt idx="9">
                  <c:v>26.5</c:v>
                </c:pt>
                <c:pt idx="10">
                  <c:v>27</c:v>
                </c:pt>
                <c:pt idx="11">
                  <c:v>28.5</c:v>
                </c:pt>
                <c:pt idx="12">
                  <c:v>29</c:v>
                </c:pt>
                <c:pt idx="13">
                  <c:v>28.5</c:v>
                </c:pt>
                <c:pt idx="14">
                  <c:v>27.5</c:v>
                </c:pt>
                <c:pt idx="15">
                  <c:v>28.5</c:v>
                </c:pt>
                <c:pt idx="16">
                  <c:v>28.5</c:v>
                </c:pt>
                <c:pt idx="17">
                  <c:v>25.5</c:v>
                </c:pt>
                <c:pt idx="18">
                  <c:v>26</c:v>
                </c:pt>
                <c:pt idx="19">
                  <c:v>28</c:v>
                </c:pt>
                <c:pt idx="20">
                  <c:v>27</c:v>
                </c:pt>
                <c:pt idx="21">
                  <c:v>26</c:v>
                </c:pt>
              </c:numCache>
            </c:numRef>
          </c:yVal>
          <c:smooth val="0"/>
          <c:extLst xmlns:c16r2="http://schemas.microsoft.com/office/drawing/2015/06/chart">
            <c:ext xmlns:c16="http://schemas.microsoft.com/office/drawing/2014/chart" uri="{C3380CC4-5D6E-409C-BE32-E72D297353CC}">
              <c16:uniqueId val="{00000002-C189-4B77-82C3-8B966571DFDF}"/>
            </c:ext>
          </c:extLst>
        </c:ser>
        <c:ser>
          <c:idx val="3"/>
          <c:order val="3"/>
          <c:tx>
            <c:strRef>
              <c:f>Piptazo!$P$12</c:f>
              <c:strCache>
                <c:ptCount val="1"/>
                <c:pt idx="0">
                  <c:v>LCI</c:v>
                </c:pt>
              </c:strCache>
            </c:strRef>
          </c:tx>
          <c:spPr>
            <a:ln w="19050">
              <a:solidFill>
                <a:srgbClr val="FF0000"/>
              </a:solidFill>
            </a:ln>
          </c:spPr>
          <c:marker>
            <c:symbol val="none"/>
          </c:marker>
          <c:xVal>
            <c:numRef>
              <c:f>Piptazo!$M$13:$M$39</c:f>
              <c:numCache>
                <c:formatCode>General</c:formatCode>
                <c:ptCount val="27"/>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numCache>
            </c:numRef>
          </c:xVal>
          <c:yVal>
            <c:numRef>
              <c:f>Piptazo!$P$13:$P$39</c:f>
              <c:numCache>
                <c:formatCode>0.00</c:formatCode>
                <c:ptCount val="27"/>
                <c:pt idx="0">
                  <c:v>24.090935064935067</c:v>
                </c:pt>
                <c:pt idx="1">
                  <c:v>24.090935064935067</c:v>
                </c:pt>
                <c:pt idx="2">
                  <c:v>24.090935064935067</c:v>
                </c:pt>
                <c:pt idx="3">
                  <c:v>24.090935064935067</c:v>
                </c:pt>
                <c:pt idx="4">
                  <c:v>24.090935064935067</c:v>
                </c:pt>
                <c:pt idx="5">
                  <c:v>24.090935064935067</c:v>
                </c:pt>
                <c:pt idx="6">
                  <c:v>24.090935064935067</c:v>
                </c:pt>
                <c:pt idx="7">
                  <c:v>24.090935064935067</c:v>
                </c:pt>
                <c:pt idx="8">
                  <c:v>24.090935064935067</c:v>
                </c:pt>
                <c:pt idx="9">
                  <c:v>24.090935064935067</c:v>
                </c:pt>
                <c:pt idx="10">
                  <c:v>24.090935064935067</c:v>
                </c:pt>
                <c:pt idx="11">
                  <c:v>24.090935064935067</c:v>
                </c:pt>
                <c:pt idx="12">
                  <c:v>24.090935064935067</c:v>
                </c:pt>
                <c:pt idx="13">
                  <c:v>24.090935064935067</c:v>
                </c:pt>
                <c:pt idx="14">
                  <c:v>24.090935064935067</c:v>
                </c:pt>
                <c:pt idx="15">
                  <c:v>24.090935064935067</c:v>
                </c:pt>
                <c:pt idx="16">
                  <c:v>24.090935064935067</c:v>
                </c:pt>
                <c:pt idx="17">
                  <c:v>24.090935064935067</c:v>
                </c:pt>
                <c:pt idx="18">
                  <c:v>24.090935064935067</c:v>
                </c:pt>
                <c:pt idx="19">
                  <c:v>24.090935064935067</c:v>
                </c:pt>
                <c:pt idx="20">
                  <c:v>24.090935064935067</c:v>
                </c:pt>
                <c:pt idx="21">
                  <c:v>24.090935064935067</c:v>
                </c:pt>
                <c:pt idx="22">
                  <c:v>24.090935064935067</c:v>
                </c:pt>
                <c:pt idx="23">
                  <c:v>24.090935064935067</c:v>
                </c:pt>
                <c:pt idx="24">
                  <c:v>24.090935064935067</c:v>
                </c:pt>
                <c:pt idx="25">
                  <c:v>24.090935064935067</c:v>
                </c:pt>
              </c:numCache>
            </c:numRef>
          </c:yVal>
          <c:smooth val="0"/>
          <c:extLst xmlns:c16r2="http://schemas.microsoft.com/office/drawing/2015/06/chart">
            <c:ext xmlns:c16="http://schemas.microsoft.com/office/drawing/2014/chart" uri="{C3380CC4-5D6E-409C-BE32-E72D297353CC}">
              <c16:uniqueId val="{00000003-C189-4B77-82C3-8B966571DFDF}"/>
            </c:ext>
          </c:extLst>
        </c:ser>
        <c:ser>
          <c:idx val="5"/>
          <c:order val="4"/>
          <c:tx>
            <c:strRef>
              <c:f>Piptazo!$R$12</c:f>
              <c:strCache>
                <c:ptCount val="1"/>
                <c:pt idx="0">
                  <c:v>LÍMITE INFERIOR CERTIFICADO</c:v>
                </c:pt>
              </c:strCache>
            </c:strRef>
          </c:tx>
          <c:spPr>
            <a:ln w="25400">
              <a:solidFill>
                <a:prstClr val="white">
                  <a:lumMod val="50000"/>
                </a:prstClr>
              </a:solidFill>
              <a:prstDash val="sysDash"/>
            </a:ln>
          </c:spPr>
          <c:marker>
            <c:symbol val="none"/>
          </c:marker>
          <c:xVal>
            <c:numRef>
              <c:f>Piptazo!$M$13:$M$39</c:f>
              <c:numCache>
                <c:formatCode>General</c:formatCode>
                <c:ptCount val="27"/>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numCache>
            </c:numRef>
          </c:xVal>
          <c:yVal>
            <c:numRef>
              <c:f>Piptazo!$R$13:$R$39</c:f>
              <c:numCache>
                <c:formatCode>0.00</c:formatCode>
                <c:ptCount val="27"/>
                <c:pt idx="0">
                  <c:v>24</c:v>
                </c:pt>
                <c:pt idx="1">
                  <c:v>24</c:v>
                </c:pt>
                <c:pt idx="2">
                  <c:v>24</c:v>
                </c:pt>
                <c:pt idx="3">
                  <c:v>24</c:v>
                </c:pt>
                <c:pt idx="4">
                  <c:v>24</c:v>
                </c:pt>
                <c:pt idx="5">
                  <c:v>24</c:v>
                </c:pt>
                <c:pt idx="6">
                  <c:v>24</c:v>
                </c:pt>
                <c:pt idx="7">
                  <c:v>24</c:v>
                </c:pt>
                <c:pt idx="8">
                  <c:v>24</c:v>
                </c:pt>
                <c:pt idx="9">
                  <c:v>24</c:v>
                </c:pt>
                <c:pt idx="10">
                  <c:v>24</c:v>
                </c:pt>
                <c:pt idx="11">
                  <c:v>24</c:v>
                </c:pt>
                <c:pt idx="12">
                  <c:v>24</c:v>
                </c:pt>
                <c:pt idx="13">
                  <c:v>24</c:v>
                </c:pt>
                <c:pt idx="14">
                  <c:v>24</c:v>
                </c:pt>
                <c:pt idx="15">
                  <c:v>24</c:v>
                </c:pt>
                <c:pt idx="16">
                  <c:v>24</c:v>
                </c:pt>
                <c:pt idx="17">
                  <c:v>24</c:v>
                </c:pt>
                <c:pt idx="18">
                  <c:v>24</c:v>
                </c:pt>
                <c:pt idx="19">
                  <c:v>24</c:v>
                </c:pt>
                <c:pt idx="20">
                  <c:v>24</c:v>
                </c:pt>
                <c:pt idx="21">
                  <c:v>24</c:v>
                </c:pt>
                <c:pt idx="22">
                  <c:v>24</c:v>
                </c:pt>
                <c:pt idx="23">
                  <c:v>24</c:v>
                </c:pt>
                <c:pt idx="24">
                  <c:v>24</c:v>
                </c:pt>
                <c:pt idx="25">
                  <c:v>24</c:v>
                </c:pt>
              </c:numCache>
            </c:numRef>
          </c:yVal>
          <c:smooth val="0"/>
          <c:extLst xmlns:c16r2="http://schemas.microsoft.com/office/drawing/2015/06/chart">
            <c:ext xmlns:c16="http://schemas.microsoft.com/office/drawing/2014/chart" uri="{C3380CC4-5D6E-409C-BE32-E72D297353CC}">
              <c16:uniqueId val="{00000004-C189-4B77-82C3-8B966571DFDF}"/>
            </c:ext>
          </c:extLst>
        </c:ser>
        <c:ser>
          <c:idx val="4"/>
          <c:order val="5"/>
          <c:tx>
            <c:strRef>
              <c:f>Piptazo!$Q$12</c:f>
              <c:strCache>
                <c:ptCount val="1"/>
                <c:pt idx="0">
                  <c:v>LÍMITE SUPERIOR CERTIFICADO</c:v>
                </c:pt>
              </c:strCache>
            </c:strRef>
          </c:tx>
          <c:spPr>
            <a:ln w="25400">
              <a:solidFill>
                <a:schemeClr val="bg1">
                  <a:lumMod val="50000"/>
                </a:schemeClr>
              </a:solidFill>
              <a:prstDash val="sysDash"/>
            </a:ln>
          </c:spPr>
          <c:marker>
            <c:symbol val="none"/>
          </c:marker>
          <c:xVal>
            <c:numRef>
              <c:f>Piptazo!$M$13:$M$38</c:f>
              <c:numCache>
                <c:formatCode>General</c:formatCode>
                <c:ptCount val="26"/>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numCache>
            </c:numRef>
          </c:xVal>
          <c:yVal>
            <c:numRef>
              <c:f>Piptazo!$Q$13:$Q$38</c:f>
              <c:numCache>
                <c:formatCode>0.00</c:formatCode>
                <c:ptCount val="26"/>
                <c:pt idx="0">
                  <c:v>30</c:v>
                </c:pt>
                <c:pt idx="1">
                  <c:v>30</c:v>
                </c:pt>
                <c:pt idx="2">
                  <c:v>30</c:v>
                </c:pt>
                <c:pt idx="3">
                  <c:v>30</c:v>
                </c:pt>
                <c:pt idx="4">
                  <c:v>30</c:v>
                </c:pt>
                <c:pt idx="5">
                  <c:v>30</c:v>
                </c:pt>
                <c:pt idx="6">
                  <c:v>30</c:v>
                </c:pt>
                <c:pt idx="7">
                  <c:v>30</c:v>
                </c:pt>
                <c:pt idx="8">
                  <c:v>30</c:v>
                </c:pt>
                <c:pt idx="9">
                  <c:v>30</c:v>
                </c:pt>
                <c:pt idx="10">
                  <c:v>30</c:v>
                </c:pt>
                <c:pt idx="11">
                  <c:v>30</c:v>
                </c:pt>
                <c:pt idx="12">
                  <c:v>30</c:v>
                </c:pt>
                <c:pt idx="13">
                  <c:v>30</c:v>
                </c:pt>
                <c:pt idx="14">
                  <c:v>30</c:v>
                </c:pt>
                <c:pt idx="15">
                  <c:v>30</c:v>
                </c:pt>
                <c:pt idx="16">
                  <c:v>30</c:v>
                </c:pt>
                <c:pt idx="17">
                  <c:v>30</c:v>
                </c:pt>
                <c:pt idx="18">
                  <c:v>30</c:v>
                </c:pt>
                <c:pt idx="19">
                  <c:v>30</c:v>
                </c:pt>
                <c:pt idx="20">
                  <c:v>30</c:v>
                </c:pt>
                <c:pt idx="21">
                  <c:v>30</c:v>
                </c:pt>
                <c:pt idx="22">
                  <c:v>30</c:v>
                </c:pt>
                <c:pt idx="23">
                  <c:v>30</c:v>
                </c:pt>
                <c:pt idx="24">
                  <c:v>30</c:v>
                </c:pt>
                <c:pt idx="25">
                  <c:v>30</c:v>
                </c:pt>
              </c:numCache>
            </c:numRef>
          </c:yVal>
          <c:smooth val="0"/>
          <c:extLst xmlns:c16r2="http://schemas.microsoft.com/office/drawing/2015/06/chart">
            <c:ext xmlns:c16="http://schemas.microsoft.com/office/drawing/2014/chart" uri="{C3380CC4-5D6E-409C-BE32-E72D297353CC}">
              <c16:uniqueId val="{00000005-C189-4B77-82C3-8B966571DFDF}"/>
            </c:ext>
          </c:extLst>
        </c:ser>
        <c:dLbls>
          <c:showLegendKey val="0"/>
          <c:showVal val="0"/>
          <c:showCatName val="0"/>
          <c:showSerName val="0"/>
          <c:showPercent val="0"/>
          <c:showBubbleSize val="0"/>
        </c:dLbls>
        <c:axId val="124649200"/>
        <c:axId val="124649760"/>
      </c:scatterChart>
      <c:valAx>
        <c:axId val="124649200"/>
        <c:scaling>
          <c:orientation val="minMax"/>
          <c:max val="25"/>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s-CO"/>
          </a:p>
        </c:txPr>
        <c:crossAx val="124649760"/>
        <c:crosses val="autoZero"/>
        <c:crossBetween val="midCat"/>
      </c:valAx>
      <c:valAx>
        <c:axId val="124649760"/>
        <c:scaling>
          <c:orientation val="minMax"/>
          <c:max val="35"/>
          <c:min val="18"/>
        </c:scaling>
        <c:delete val="0"/>
        <c:axPos val="l"/>
        <c:majorGridlines/>
        <c:numFmt formatCode="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s-CO"/>
          </a:p>
        </c:txPr>
        <c:crossAx val="124649200"/>
        <c:crosses val="autoZero"/>
        <c:crossBetween val="midCat"/>
        <c:majorUnit val="1"/>
      </c:valAx>
    </c:plotArea>
    <c:legend>
      <c:legendPos val="r"/>
      <c:layout>
        <c:manualLayout>
          <c:xMode val="edge"/>
          <c:yMode val="edge"/>
          <c:x val="0.7865856840097154"/>
          <c:y val="9.1547385573085879E-2"/>
          <c:w val="0.2134143159902846"/>
          <c:h val="0.90845261442691394"/>
        </c:manualLayout>
      </c:layout>
      <c:overlay val="0"/>
      <c:txPr>
        <a:bodyPr/>
        <a:lstStyle/>
        <a:p>
          <a:pPr>
            <a:defRPr sz="700" b="0" i="0" u="none" strike="noStrike" baseline="0">
              <a:solidFill>
                <a:srgbClr val="000000"/>
              </a:solidFill>
              <a:latin typeface="Calibri"/>
              <a:ea typeface="Calibri"/>
              <a:cs typeface="Calibri"/>
            </a:defRPr>
          </a:pPr>
          <a:endParaRPr lang="es-CO"/>
        </a:p>
      </c:txPr>
    </c:legend>
    <c:plotVisOnly val="1"/>
    <c:dispBlanksAs val="gap"/>
    <c:showDLblsOverMax val="0"/>
  </c:chart>
  <c:spPr>
    <a:ln w="19050" cmpd="thickThin">
      <a:solidFill>
        <a:schemeClr val="accent1">
          <a:lumMod val="75000"/>
        </a:schemeClr>
      </a:solidFill>
    </a:ln>
  </c:spPr>
  <c:txPr>
    <a:bodyPr/>
    <a:lstStyle/>
    <a:p>
      <a:pPr>
        <a:defRPr sz="1000" b="0" i="0" u="none" strike="noStrike" baseline="0">
          <a:solidFill>
            <a:srgbClr val="000000"/>
          </a:solidFill>
          <a:latin typeface="Calibri"/>
          <a:ea typeface="Calibri"/>
          <a:cs typeface="Calibri"/>
        </a:defRPr>
      </a:pPr>
      <a:endParaRPr lang="es-CO"/>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0.25972</cdr:x>
      <cdr:y>0.05698</cdr:y>
    </cdr:from>
    <cdr:to>
      <cdr:x>0.73076</cdr:x>
      <cdr:y>0.11116</cdr:y>
    </cdr:to>
    <cdr:sp macro="" textlink="">
      <cdr:nvSpPr>
        <cdr:cNvPr id="2" name="9 CuadroTexto"/>
        <cdr:cNvSpPr txBox="1"/>
      </cdr:nvSpPr>
      <cdr:spPr>
        <a:xfrm xmlns:a="http://schemas.openxmlformats.org/drawingml/2006/main">
          <a:off x="943769" y="169862"/>
          <a:ext cx="1711665" cy="161536"/>
        </a:xfrm>
        <a:prstGeom xmlns:a="http://schemas.openxmlformats.org/drawingml/2006/main" prst="rect">
          <a:avLst/>
        </a:prstGeom>
        <a:solidFill xmlns:a="http://schemas.openxmlformats.org/drawingml/2006/main">
          <a:sysClr val="window" lastClr="FFFFFF"/>
        </a:solidFill>
        <a:ln xmlns:a="http://schemas.openxmlformats.org/drawingml/2006/main" w="9525" cmpd="sng">
          <a:solidFill>
            <a:sysClr val="window" lastClr="FFFFFF">
              <a:shade val="50000"/>
            </a:sysClr>
          </a:solid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es-CO" sz="1000" b="1">
              <a:latin typeface="Arial Narrow" pitchFamily="34" charset="0"/>
            </a:rPr>
            <a:t>RANGO</a:t>
          </a:r>
        </a:p>
      </cdr:txBody>
    </cdr:sp>
  </cdr:relSizeAnchor>
</c:userShapes>
</file>

<file path=ppt/drawings/drawing2.xml><?xml version="1.0" encoding="utf-8"?>
<c:userShapes xmlns:c="http://schemas.openxmlformats.org/drawingml/2006/chart">
  <cdr:relSizeAnchor xmlns:cdr="http://schemas.openxmlformats.org/drawingml/2006/chartDrawing">
    <cdr:from>
      <cdr:x>0.30311</cdr:x>
      <cdr:y>0.01704</cdr:y>
    </cdr:from>
    <cdr:to>
      <cdr:x>0.76537</cdr:x>
      <cdr:y>0.07122</cdr:y>
    </cdr:to>
    <cdr:sp macro="" textlink="">
      <cdr:nvSpPr>
        <cdr:cNvPr id="3" name="9 CuadroTexto"/>
        <cdr:cNvSpPr txBox="1"/>
      </cdr:nvSpPr>
      <cdr:spPr>
        <a:xfrm xmlns:a="http://schemas.openxmlformats.org/drawingml/2006/main">
          <a:off x="1122363" y="50800"/>
          <a:ext cx="1711665" cy="161536"/>
        </a:xfrm>
        <a:prstGeom xmlns:a="http://schemas.openxmlformats.org/drawingml/2006/main" prst="rect">
          <a:avLst/>
        </a:prstGeom>
        <a:solidFill xmlns:a="http://schemas.openxmlformats.org/drawingml/2006/main">
          <a:sysClr val="window" lastClr="FFFFFF"/>
        </a:solidFill>
        <a:ln xmlns:a="http://schemas.openxmlformats.org/drawingml/2006/main" w="9525" cmpd="sng">
          <a:solidFill>
            <a:sysClr val="window" lastClr="FFFFFF">
              <a:shade val="50000"/>
            </a:sysClr>
          </a:solid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lang="es-CO" sz="1000" b="1">
              <a:latin typeface="Arial Narrow" pitchFamily="34" charset="0"/>
            </a:rPr>
            <a:t>%CV</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10860580-C198-4379-B3C4-985A3D3C667A}" type="datetimeFigureOut">
              <a:rPr lang="es-CO" smtClean="0"/>
              <a:t>24/10/2016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4273056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860580-C198-4379-B3C4-985A3D3C667A}" type="datetimeFigureOut">
              <a:rPr lang="es-CO" smtClean="0"/>
              <a:t>24/10/2016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4019396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860580-C198-4379-B3C4-985A3D3C667A}" type="datetimeFigureOut">
              <a:rPr lang="es-CO" smtClean="0"/>
              <a:t>24/10/2016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1898203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0860580-C198-4379-B3C4-985A3D3C667A}" type="datetimeFigureOut">
              <a:rPr lang="es-CO" smtClean="0"/>
              <a:t>24/10/2016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3855038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10860580-C198-4379-B3C4-985A3D3C667A}" type="datetimeFigureOut">
              <a:rPr lang="es-CO" smtClean="0"/>
              <a:t>24/10/2016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2765269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0860580-C198-4379-B3C4-985A3D3C667A}" type="datetimeFigureOut">
              <a:rPr lang="es-CO" smtClean="0"/>
              <a:t>24/10/2016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2398954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s-ES"/>
              <a:t>Haga clic para modificar el estilo de texto del patrón</a:t>
            </a:r>
          </a:p>
        </p:txBody>
      </p:sp>
      <p:sp>
        <p:nvSpPr>
          <p:cNvPr id="4" name="Content Placeholder 3"/>
          <p:cNvSpPr>
            <a:spLocks noGrp="1"/>
          </p:cNvSpPr>
          <p:nvPr>
            <p:ph sz="half" idx="2"/>
          </p:nvPr>
        </p:nvSpPr>
        <p:spPr>
          <a:xfrm>
            <a:off x="1735783" y="13149904"/>
            <a:ext cx="10660769" cy="19341529"/>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s-ES"/>
              <a:t>Haga clic para modificar el estilo de texto del patrón</a:t>
            </a:r>
          </a:p>
        </p:txBody>
      </p:sp>
      <p:sp>
        <p:nvSpPr>
          <p:cNvPr id="6" name="Content Placeholder 5"/>
          <p:cNvSpPr>
            <a:spLocks noGrp="1"/>
          </p:cNvSpPr>
          <p:nvPr>
            <p:ph sz="quarter" idx="4"/>
          </p:nvPr>
        </p:nvSpPr>
        <p:spPr>
          <a:xfrm>
            <a:off x="12757489" y="13149904"/>
            <a:ext cx="10713272" cy="19341529"/>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0860580-C198-4379-B3C4-985A3D3C667A}" type="datetimeFigureOut">
              <a:rPr lang="es-CO" smtClean="0"/>
              <a:t>24/10/2016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1746588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0860580-C198-4379-B3C4-985A3D3C667A}" type="datetimeFigureOut">
              <a:rPr lang="es-CO" smtClean="0"/>
              <a:t>24/10/2016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3955770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860580-C198-4379-B3C4-985A3D3C667A}" type="datetimeFigureOut">
              <a:rPr lang="es-CO" smtClean="0"/>
              <a:t>24/10/2016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646207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s-ES"/>
              <a:t>Haga clic para modificar el estilo de título del patrón</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0860580-C198-4379-B3C4-985A3D3C667A}" type="datetimeFigureOut">
              <a:rPr lang="es-CO" smtClean="0"/>
              <a:t>24/10/2016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3221354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0860580-C198-4379-B3C4-985A3D3C667A}" type="datetimeFigureOut">
              <a:rPr lang="es-CO" smtClean="0"/>
              <a:t>24/10/2016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0FB779BE-F3B3-4E2C-8814-F4F0AEDB017C}" type="slidenum">
              <a:rPr lang="es-CO" smtClean="0"/>
              <a:t>‹Nº›</a:t>
            </a:fld>
            <a:endParaRPr lang="es-CO"/>
          </a:p>
        </p:txBody>
      </p:sp>
    </p:spTree>
    <p:extLst>
      <p:ext uri="{BB962C8B-B14F-4D97-AF65-F5344CB8AC3E}">
        <p14:creationId xmlns:p14="http://schemas.microsoft.com/office/powerpoint/2010/main" val="465884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10860580-C198-4379-B3C4-985A3D3C667A}" type="datetimeFigureOut">
              <a:rPr lang="es-CO" smtClean="0"/>
              <a:t>24/10/2016</a:t>
            </a:fld>
            <a:endParaRPr lang="es-CO"/>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0FB779BE-F3B3-4E2C-8814-F4F0AEDB017C}" type="slidenum">
              <a:rPr lang="es-CO" smtClean="0"/>
              <a:t>‹Nº›</a:t>
            </a:fld>
            <a:endParaRPr lang="es-CO"/>
          </a:p>
        </p:txBody>
      </p:sp>
    </p:spTree>
    <p:extLst>
      <p:ext uri="{BB962C8B-B14F-4D97-AF65-F5344CB8AC3E}">
        <p14:creationId xmlns:p14="http://schemas.microsoft.com/office/powerpoint/2010/main" val="2421627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9.png"/><Relationship Id="rId2" Type="http://schemas.openxmlformats.org/officeDocument/2006/relationships/image" Target="../media/image1.png"/><Relationship Id="rId16"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chart" Target="../charts/chart2.xml"/><Relationship Id="rId5" Type="http://schemas.openxmlformats.org/officeDocument/2006/relationships/image" Target="../media/image4.png"/><Relationship Id="rId15" Type="http://schemas.openxmlformats.org/officeDocument/2006/relationships/image" Target="../media/image11.png"/><Relationship Id="rId10" Type="http://schemas.openxmlformats.org/officeDocument/2006/relationships/chart" Target="../charts/chart1.xml"/><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73211" y="6968744"/>
            <a:ext cx="7019702" cy="1208602"/>
          </a:xfrm>
          <a:solidFill>
            <a:schemeClr val="accent5">
              <a:lumMod val="75000"/>
            </a:schemeClr>
          </a:solidFill>
          <a:ln w="12700">
            <a:noFill/>
          </a:ln>
          <a:effectLst>
            <a:outerShdw blurRad="444500" dist="38100" dir="18900000" algn="bl" rotWithShape="0">
              <a:prstClr val="black">
                <a:alpha val="40000"/>
              </a:prstClr>
            </a:outerShdw>
            <a:reflection stA="99000" endPos="65000" dist="50800" dir="5400000" sy="-100000" algn="bl" rotWithShape="0"/>
          </a:effectLst>
          <a:scene3d>
            <a:camera prst="orthographicFront"/>
            <a:lightRig rig="threePt" dir="t"/>
          </a:scene3d>
          <a:sp3d>
            <a:bevelT w="254000" h="190500" prst="artDeco"/>
          </a:sp3d>
        </p:spPr>
        <p:txBody>
          <a:bodyPr vert="horz" lIns="91440" tIns="45720" rIns="91440" bIns="45720" rtlCol="0" anchor="ctr">
            <a:normAutofit/>
          </a:bodyPr>
          <a:lstStyle/>
          <a:p>
            <a:r>
              <a:rPr lang="es-CO" sz="5400" b="1" dirty="0">
                <a:solidFill>
                  <a:schemeClr val="bg1"/>
                </a:solidFill>
                <a:latin typeface="Arial" panose="020B0604020202020204" pitchFamily="34" charset="0"/>
                <a:cs typeface="Arial" panose="020B0604020202020204" pitchFamily="34" charset="0"/>
              </a:rPr>
              <a:t>RESUMEN</a:t>
            </a:r>
          </a:p>
        </p:txBody>
      </p:sp>
      <p:sp>
        <p:nvSpPr>
          <p:cNvPr id="6" name="Subtítulo 2"/>
          <p:cNvSpPr txBox="1">
            <a:spLocks/>
          </p:cNvSpPr>
          <p:nvPr/>
        </p:nvSpPr>
        <p:spPr>
          <a:xfrm>
            <a:off x="17051109" y="6968744"/>
            <a:ext cx="6850542" cy="1208602"/>
          </a:xfrm>
          <a:prstGeom prst="rect">
            <a:avLst/>
          </a:prstGeom>
          <a:solidFill>
            <a:schemeClr val="accent5">
              <a:lumMod val="75000"/>
            </a:schemeClr>
          </a:solidFill>
          <a:ln w="12700">
            <a:noFill/>
          </a:ln>
          <a:effectLst>
            <a:outerShdw blurRad="444500" dist="38100" dir="18900000" algn="bl" rotWithShape="0">
              <a:prstClr val="black">
                <a:alpha val="40000"/>
              </a:prstClr>
            </a:outerShdw>
            <a:reflection stA="99000" endPos="65000" dist="50800" dir="5400000" sy="-100000" algn="bl" rotWithShape="0"/>
          </a:effectLst>
          <a:scene3d>
            <a:camera prst="orthographicFront"/>
            <a:lightRig rig="threePt" dir="t"/>
          </a:scene3d>
          <a:sp3d>
            <a:bevelT w="254000" h="190500" prst="artDeco"/>
          </a:sp3d>
        </p:spPr>
        <p:txBody>
          <a:bodyPr vert="horz" lIns="91440" tIns="45720" rIns="91440" bIns="45720" rtlCol="0" anchor="ctr">
            <a:normAutofit/>
          </a:bodyPr>
          <a:lstStyle>
            <a:defPPr>
              <a:defRPr lang="es-CO"/>
            </a:defPPr>
            <a:lvl1pPr indent="0" algn="ctr" defTabSz="2159996">
              <a:lnSpc>
                <a:spcPct val="90000"/>
              </a:lnSpc>
              <a:spcBef>
                <a:spcPts val="2362"/>
              </a:spcBef>
              <a:buFont typeface="Arial" panose="020B0604020202020204" pitchFamily="34" charset="0"/>
              <a:buNone/>
              <a:defRPr sz="5400" b="1">
                <a:solidFill>
                  <a:schemeClr val="bg1"/>
                </a:solidFill>
                <a:latin typeface="Arial" panose="020B0604020202020204" pitchFamily="34" charset="0"/>
                <a:cs typeface="Arial" panose="020B0604020202020204" pitchFamily="34" charset="0"/>
              </a:defRPr>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r>
              <a:rPr lang="es-CO" dirty="0"/>
              <a:t>CONCLUSIONES</a:t>
            </a:r>
          </a:p>
        </p:txBody>
      </p:sp>
      <p:sp>
        <p:nvSpPr>
          <p:cNvPr id="9" name="Subtítulo 2"/>
          <p:cNvSpPr txBox="1">
            <a:spLocks/>
          </p:cNvSpPr>
          <p:nvPr/>
        </p:nvSpPr>
        <p:spPr>
          <a:xfrm>
            <a:off x="1576552" y="8083923"/>
            <a:ext cx="6983700" cy="6461286"/>
          </a:xfrm>
          <a:prstGeom prst="rect">
            <a:avLst/>
          </a:prstGeom>
          <a:solidFill>
            <a:schemeClr val="bg1">
              <a:lumMod val="95000"/>
            </a:schemeClr>
          </a:solidFill>
          <a:ln w="12700">
            <a:solidFill>
              <a:schemeClr val="tx1"/>
            </a:solidFill>
          </a:ln>
          <a:effectLst>
            <a:outerShdw blurRad="444500" dist="38100" algn="l" rotWithShape="0">
              <a:prstClr val="black">
                <a:alpha val="40000"/>
              </a:prstClr>
            </a:outerShdw>
          </a:effectLst>
        </p:spPr>
        <p:txBody>
          <a:bodyPr vert="horz" lIns="91440" tIns="45720" rIns="91440" bIns="45720" rtlCol="0" anchor="ctr">
            <a:normAutofit/>
          </a:bodyPr>
          <a:lstStyle>
            <a:defPPr>
              <a:defRPr lang="es-CO"/>
            </a:defPPr>
            <a:lvl1pPr indent="0" algn="ctr" defTabSz="2159996">
              <a:lnSpc>
                <a:spcPct val="90000"/>
              </a:lnSpc>
              <a:spcBef>
                <a:spcPts val="2362"/>
              </a:spcBef>
              <a:buFont typeface="Arial" panose="020B0604020202020204" pitchFamily="34" charset="0"/>
              <a:buNone/>
              <a:defRPr sz="2800"/>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pPr algn="just"/>
            <a:r>
              <a:rPr lang="es-CO" sz="3100" dirty="0"/>
              <a:t>Las cartas de control por variables han sido empleadas rutinariamente en la industria como herramienta para el control de los procesos. Aunque su aplicabilidad se ha potencializado en el campo del análisis fisicoquímico, el uso de las mismas para ensayos de otra naturaleza tales como ensayos inmunoquímicos y microbiológicos ha sido limitado. Las cartas control ofrecen modelos de análisis para ensayos de diversa naturaleza para su uso como herramienta de aseguramiento de calidad.</a:t>
            </a:r>
          </a:p>
        </p:txBody>
      </p:sp>
      <p:sp>
        <p:nvSpPr>
          <p:cNvPr id="11" name="Subtítulo 2"/>
          <p:cNvSpPr txBox="1">
            <a:spLocks/>
          </p:cNvSpPr>
          <p:nvPr/>
        </p:nvSpPr>
        <p:spPr>
          <a:xfrm>
            <a:off x="17018453" y="8128416"/>
            <a:ext cx="6850540" cy="11339429"/>
          </a:xfrm>
          <a:prstGeom prst="rect">
            <a:avLst/>
          </a:prstGeom>
          <a:solidFill>
            <a:schemeClr val="bg1">
              <a:lumMod val="95000"/>
            </a:schemeClr>
          </a:solidFill>
          <a:ln w="12700">
            <a:solidFill>
              <a:schemeClr val="tx1"/>
            </a:solidFill>
          </a:ln>
          <a:effectLst>
            <a:outerShdw blurRad="444500" dist="38100" algn="l" rotWithShape="0">
              <a:prstClr val="black">
                <a:alpha val="40000"/>
              </a:prstClr>
            </a:outerShdw>
          </a:effectLst>
        </p:spPr>
        <p:txBody>
          <a:bodyPr vert="horz" lIns="91440" tIns="45720" rIns="91440" bIns="45720" rtlCol="0" anchor="ctr">
            <a:normAutofit fontScale="55000" lnSpcReduction="20000"/>
          </a:bodyPr>
          <a:lstStyle>
            <a:lvl1pPr marL="0" indent="0" algn="ctr" defTabSz="2159996" rtl="0" eaLnBrk="1" latinLnBrk="0" hangingPunct="1">
              <a:lnSpc>
                <a:spcPct val="90000"/>
              </a:lnSpc>
              <a:spcBef>
                <a:spcPts val="2362"/>
              </a:spcBef>
              <a:buFont typeface="Arial" panose="020B0604020202020204" pitchFamily="34" charset="0"/>
              <a:buNone/>
              <a:defRPr sz="5669" kern="1200">
                <a:solidFill>
                  <a:schemeClr val="tx1"/>
                </a:solidFill>
                <a:latin typeface="+mn-lt"/>
                <a:ea typeface="+mn-ea"/>
                <a:cs typeface="+mn-cs"/>
              </a:defRPr>
            </a:lvl1pPr>
            <a:lvl2pPr marL="1079998" indent="0" algn="ctr" defTabSz="2159996" rtl="0" eaLnBrk="1" latinLnBrk="0" hangingPunct="1">
              <a:lnSpc>
                <a:spcPct val="90000"/>
              </a:lnSpc>
              <a:spcBef>
                <a:spcPts val="1181"/>
              </a:spcBef>
              <a:buFont typeface="Arial" panose="020B0604020202020204" pitchFamily="34" charset="0"/>
              <a:buNone/>
              <a:defRPr sz="4724" kern="1200">
                <a:solidFill>
                  <a:schemeClr val="tx1"/>
                </a:solidFill>
                <a:latin typeface="+mn-lt"/>
                <a:ea typeface="+mn-ea"/>
                <a:cs typeface="+mn-cs"/>
              </a:defRPr>
            </a:lvl2pPr>
            <a:lvl3pPr marL="2159996" indent="0" algn="ctr" defTabSz="2159996" rtl="0" eaLnBrk="1" latinLnBrk="0" hangingPunct="1">
              <a:lnSpc>
                <a:spcPct val="90000"/>
              </a:lnSpc>
              <a:spcBef>
                <a:spcPts val="1181"/>
              </a:spcBef>
              <a:buFont typeface="Arial" panose="020B0604020202020204" pitchFamily="34" charset="0"/>
              <a:buNone/>
              <a:defRPr sz="4252" kern="1200">
                <a:solidFill>
                  <a:schemeClr val="tx1"/>
                </a:solidFill>
                <a:latin typeface="+mn-lt"/>
                <a:ea typeface="+mn-ea"/>
                <a:cs typeface="+mn-cs"/>
              </a:defRPr>
            </a:lvl3pPr>
            <a:lvl4pPr marL="3239994"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4pPr>
            <a:lvl5pPr marL="4319991"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5pPr>
            <a:lvl6pPr marL="5399989"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6pPr>
            <a:lvl7pPr marL="6479987"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7pPr>
            <a:lvl8pPr marL="7559985"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8pPr>
            <a:lvl9pPr marL="8639983"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9pPr>
          </a:lstStyle>
          <a:p>
            <a:pPr marL="441325" indent="-441325" algn="just">
              <a:buFont typeface="Arial" panose="020B0604020202020204" pitchFamily="34" charset="0"/>
              <a:buChar char="•"/>
            </a:pPr>
            <a:r>
              <a:rPr lang="es-CO" dirty="0"/>
              <a:t>La diversidad de metodologías estandarizadas para cubrir el papel como laboratorio nacional de referencia nos ha fortalecido frente a la adecuación de instrumentos de control para dar alcance a las necesidades de implementación de cartas de control durante la ejecución de los ensayos.</a:t>
            </a:r>
          </a:p>
          <a:p>
            <a:pPr marL="441325" indent="-441325" algn="just">
              <a:buFont typeface="Arial" panose="020B0604020202020204" pitchFamily="34" charset="0"/>
              <a:buChar char="•"/>
            </a:pPr>
            <a:r>
              <a:rPr lang="es-CO" dirty="0"/>
              <a:t>La experiencia de desarrollo de cartas de control a la medida permitirá la construcción de lineamientos técnicos que faciliten para la Red Nacional de Laboratorios la adopción de estos instrumentos como parte de sus medidas de aseguramiento de la calidad.</a:t>
            </a:r>
          </a:p>
          <a:p>
            <a:pPr marL="441325" indent="-441325" algn="just">
              <a:buFont typeface="Arial" panose="020B0604020202020204" pitchFamily="34" charset="0"/>
              <a:buChar char="•"/>
            </a:pPr>
            <a:r>
              <a:rPr lang="es-CO" dirty="0"/>
              <a:t>Desde el desafío en el Instituto Nacional de Salud, el ejercicio de aplicación y diseño de “cartas a medida” en los laboratorios basados en los principios y complejidades de los métodos de ensayo, ha permitido el fortalecimiento técnico a través del montaje de esquemas de control y aseguramiento de la calidad del resultado prácticos y de gran utilidad en la rutina analítica de los laboratorios.</a:t>
            </a:r>
          </a:p>
        </p:txBody>
      </p:sp>
      <p:sp>
        <p:nvSpPr>
          <p:cNvPr id="12" name="Subtítulo 2"/>
          <p:cNvSpPr txBox="1">
            <a:spLocks/>
          </p:cNvSpPr>
          <p:nvPr/>
        </p:nvSpPr>
        <p:spPr>
          <a:xfrm>
            <a:off x="1805644" y="1"/>
            <a:ext cx="22063349" cy="4352425"/>
          </a:xfrm>
          <a:prstGeom prst="rect">
            <a:avLst/>
          </a:prstGeom>
          <a:solidFill>
            <a:schemeClr val="accent5">
              <a:lumMod val="75000"/>
            </a:schemeClr>
          </a:solidFill>
          <a:ln w="12700">
            <a:noFill/>
          </a:ln>
          <a:effectLst/>
        </p:spPr>
        <p:txBody>
          <a:bodyPr vert="horz" lIns="91440" tIns="45720" rIns="91440" bIns="45720" rtlCol="0" anchor="ctr">
            <a:normAutofit/>
          </a:bodyPr>
          <a:lstStyle>
            <a:lvl1pPr marL="0" indent="0" algn="ctr" defTabSz="2159996" rtl="0" eaLnBrk="1" latinLnBrk="0" hangingPunct="1">
              <a:lnSpc>
                <a:spcPct val="90000"/>
              </a:lnSpc>
              <a:spcBef>
                <a:spcPts val="2362"/>
              </a:spcBef>
              <a:buFont typeface="Arial" panose="020B0604020202020204" pitchFamily="34" charset="0"/>
              <a:buNone/>
              <a:defRPr sz="5669" kern="1200">
                <a:solidFill>
                  <a:schemeClr val="tx1"/>
                </a:solidFill>
                <a:latin typeface="+mn-lt"/>
                <a:ea typeface="+mn-ea"/>
                <a:cs typeface="+mn-cs"/>
              </a:defRPr>
            </a:lvl1pPr>
            <a:lvl2pPr marL="1079998" indent="0" algn="ctr" defTabSz="2159996" rtl="0" eaLnBrk="1" latinLnBrk="0" hangingPunct="1">
              <a:lnSpc>
                <a:spcPct val="90000"/>
              </a:lnSpc>
              <a:spcBef>
                <a:spcPts val="1181"/>
              </a:spcBef>
              <a:buFont typeface="Arial" panose="020B0604020202020204" pitchFamily="34" charset="0"/>
              <a:buNone/>
              <a:defRPr sz="4724" kern="1200">
                <a:solidFill>
                  <a:schemeClr val="tx1"/>
                </a:solidFill>
                <a:latin typeface="+mn-lt"/>
                <a:ea typeface="+mn-ea"/>
                <a:cs typeface="+mn-cs"/>
              </a:defRPr>
            </a:lvl2pPr>
            <a:lvl3pPr marL="2159996" indent="0" algn="ctr" defTabSz="2159996" rtl="0" eaLnBrk="1" latinLnBrk="0" hangingPunct="1">
              <a:lnSpc>
                <a:spcPct val="90000"/>
              </a:lnSpc>
              <a:spcBef>
                <a:spcPts val="1181"/>
              </a:spcBef>
              <a:buFont typeface="Arial" panose="020B0604020202020204" pitchFamily="34" charset="0"/>
              <a:buNone/>
              <a:defRPr sz="4252" kern="1200">
                <a:solidFill>
                  <a:schemeClr val="tx1"/>
                </a:solidFill>
                <a:latin typeface="+mn-lt"/>
                <a:ea typeface="+mn-ea"/>
                <a:cs typeface="+mn-cs"/>
              </a:defRPr>
            </a:lvl3pPr>
            <a:lvl4pPr marL="3239994"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4pPr>
            <a:lvl5pPr marL="4319991"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5pPr>
            <a:lvl6pPr marL="5399989"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6pPr>
            <a:lvl7pPr marL="6479987"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7pPr>
            <a:lvl8pPr marL="7559985"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8pPr>
            <a:lvl9pPr marL="8639983"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9pPr>
          </a:lstStyle>
          <a:p>
            <a:endParaRPr lang="es-CO" sz="4400" b="1" dirty="0">
              <a:solidFill>
                <a:schemeClr val="bg1"/>
              </a:solidFill>
            </a:endParaRPr>
          </a:p>
        </p:txBody>
      </p:sp>
      <p:sp>
        <p:nvSpPr>
          <p:cNvPr id="25" name="Subtítulo 2"/>
          <p:cNvSpPr txBox="1">
            <a:spLocks/>
          </p:cNvSpPr>
          <p:nvPr/>
        </p:nvSpPr>
        <p:spPr>
          <a:xfrm>
            <a:off x="1573211" y="14553252"/>
            <a:ext cx="7019700" cy="1208602"/>
          </a:xfrm>
          <a:prstGeom prst="rect">
            <a:avLst/>
          </a:prstGeom>
          <a:solidFill>
            <a:schemeClr val="accent5">
              <a:lumMod val="75000"/>
            </a:schemeClr>
          </a:solidFill>
          <a:ln w="12700">
            <a:noFill/>
          </a:ln>
          <a:effectLst>
            <a:outerShdw blurRad="444500" dist="38100" dir="18900000" algn="bl" rotWithShape="0">
              <a:prstClr val="black">
                <a:alpha val="40000"/>
              </a:prstClr>
            </a:outerShdw>
            <a:reflection stA="99000" endPos="65000" dist="50800" dir="5400000" sy="-100000" algn="bl" rotWithShape="0"/>
          </a:effectLst>
          <a:scene3d>
            <a:camera prst="orthographicFront"/>
            <a:lightRig rig="threePt" dir="t"/>
          </a:scene3d>
          <a:sp3d>
            <a:bevelT w="254000" h="190500" prst="artDeco"/>
          </a:sp3d>
        </p:spPr>
        <p:txBody>
          <a:bodyPr vert="horz" lIns="91440" tIns="45720" rIns="91440" bIns="45720" rtlCol="0" anchor="ctr">
            <a:normAutofit/>
          </a:bodyPr>
          <a:lstStyle>
            <a:lvl1pPr indent="0" algn="ctr" defTabSz="2159996">
              <a:lnSpc>
                <a:spcPct val="90000"/>
              </a:lnSpc>
              <a:spcBef>
                <a:spcPts val="2362"/>
              </a:spcBef>
              <a:buFont typeface="Arial" panose="020B0604020202020204" pitchFamily="34" charset="0"/>
              <a:buNone/>
              <a:defRPr sz="5400" b="1">
                <a:solidFill>
                  <a:schemeClr val="bg1"/>
                </a:solidFill>
                <a:latin typeface="Arial" panose="020B0604020202020204" pitchFamily="34" charset="0"/>
                <a:cs typeface="Arial" panose="020B0604020202020204" pitchFamily="34" charset="0"/>
              </a:defRPr>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r>
              <a:rPr lang="es-CO" dirty="0"/>
              <a:t>INTRODUCCION</a:t>
            </a:r>
          </a:p>
        </p:txBody>
      </p:sp>
      <p:sp>
        <p:nvSpPr>
          <p:cNvPr id="26" name="Subtítulo 2"/>
          <p:cNvSpPr txBox="1">
            <a:spLocks/>
          </p:cNvSpPr>
          <p:nvPr/>
        </p:nvSpPr>
        <p:spPr>
          <a:xfrm>
            <a:off x="17007565" y="19498214"/>
            <a:ext cx="6917813" cy="1208602"/>
          </a:xfrm>
          <a:prstGeom prst="rect">
            <a:avLst/>
          </a:prstGeom>
          <a:solidFill>
            <a:schemeClr val="accent5">
              <a:lumMod val="75000"/>
            </a:schemeClr>
          </a:solidFill>
          <a:ln w="12700">
            <a:noFill/>
          </a:ln>
          <a:effectLst>
            <a:outerShdw blurRad="444500" dist="38100" dir="18900000" algn="bl" rotWithShape="0">
              <a:prstClr val="black">
                <a:alpha val="40000"/>
              </a:prstClr>
            </a:outerShdw>
            <a:reflection stA="99000" endPos="65000" dist="50800" dir="5400000" sy="-100000" algn="bl" rotWithShape="0"/>
          </a:effectLst>
          <a:scene3d>
            <a:camera prst="orthographicFront"/>
            <a:lightRig rig="threePt" dir="t"/>
          </a:scene3d>
          <a:sp3d>
            <a:bevelT w="254000" h="190500" prst="artDeco"/>
          </a:sp3d>
        </p:spPr>
        <p:txBody>
          <a:bodyPr vert="horz" lIns="91440" tIns="45720" rIns="91440" bIns="45720" rtlCol="0" anchor="ctr">
            <a:normAutofit/>
          </a:bodyPr>
          <a:lstStyle>
            <a:defPPr>
              <a:defRPr lang="es-CO"/>
            </a:defPPr>
            <a:lvl1pPr indent="0" algn="ctr" defTabSz="2159996">
              <a:lnSpc>
                <a:spcPct val="90000"/>
              </a:lnSpc>
              <a:spcBef>
                <a:spcPts val="2362"/>
              </a:spcBef>
              <a:buFont typeface="Arial" panose="020B0604020202020204" pitchFamily="34" charset="0"/>
              <a:buNone/>
              <a:defRPr sz="5400" b="1">
                <a:solidFill>
                  <a:schemeClr val="bg1"/>
                </a:solidFill>
                <a:latin typeface="Arial" panose="020B0604020202020204" pitchFamily="34" charset="0"/>
                <a:cs typeface="Arial" panose="020B0604020202020204" pitchFamily="34" charset="0"/>
              </a:defRPr>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r>
              <a:rPr lang="es-CO" dirty="0"/>
              <a:t>BIBLIOGRAFIA</a:t>
            </a:r>
          </a:p>
        </p:txBody>
      </p:sp>
      <p:sp>
        <p:nvSpPr>
          <p:cNvPr id="27" name="Subtítulo 2"/>
          <p:cNvSpPr txBox="1">
            <a:spLocks/>
          </p:cNvSpPr>
          <p:nvPr/>
        </p:nvSpPr>
        <p:spPr>
          <a:xfrm>
            <a:off x="1576552" y="15753811"/>
            <a:ext cx="6983702" cy="7406354"/>
          </a:xfrm>
          <a:prstGeom prst="rect">
            <a:avLst/>
          </a:prstGeom>
          <a:solidFill>
            <a:schemeClr val="bg1">
              <a:lumMod val="95000"/>
            </a:schemeClr>
          </a:solidFill>
          <a:ln w="12700">
            <a:solidFill>
              <a:schemeClr val="tx1"/>
            </a:solidFill>
          </a:ln>
          <a:effectLst>
            <a:outerShdw blurRad="444500" dist="38100" algn="l" rotWithShape="0">
              <a:prstClr val="black">
                <a:alpha val="40000"/>
              </a:prstClr>
            </a:outerShdw>
          </a:effectLst>
        </p:spPr>
        <p:txBody>
          <a:bodyPr vert="horz" lIns="91440" tIns="45720" rIns="91440" bIns="45720" rtlCol="0" anchor="ctr">
            <a:noAutofit/>
          </a:bodyPr>
          <a:lstStyle>
            <a:defPPr>
              <a:defRPr lang="es-CO"/>
            </a:defPPr>
            <a:lvl1pPr indent="0" algn="ctr" defTabSz="2159996">
              <a:lnSpc>
                <a:spcPct val="90000"/>
              </a:lnSpc>
              <a:spcBef>
                <a:spcPts val="2362"/>
              </a:spcBef>
              <a:buFont typeface="Arial" panose="020B0604020202020204" pitchFamily="34" charset="0"/>
              <a:buNone/>
              <a:defRPr sz="2800"/>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pPr algn="just"/>
            <a:r>
              <a:rPr lang="es-CO" sz="3100" dirty="0"/>
              <a:t>El presente artículo describe la experiencia del Instituto Nacional de Salud al definir algunas consideraciones a tener en cuenta a la hora de estructurar una carta de control “a medida” para un ensayo particular, ampliando el concepto de la utilidad de la misma al de un panel de herramientas que en conjunto permiten inferir las características de desempeño del método en términos de precisión y exactitud (cuando aplica), a partir del  comportamiento de materiales de referencia y controles internos incluidos en los esquemas de control de calidad aplicables a la ejecución del método de ensayo.</a:t>
            </a:r>
          </a:p>
        </p:txBody>
      </p:sp>
      <p:sp>
        <p:nvSpPr>
          <p:cNvPr id="28" name="Subtítulo 2"/>
          <p:cNvSpPr txBox="1">
            <a:spLocks/>
          </p:cNvSpPr>
          <p:nvPr/>
        </p:nvSpPr>
        <p:spPr>
          <a:xfrm>
            <a:off x="1573211" y="23160165"/>
            <a:ext cx="7019700" cy="1208602"/>
          </a:xfrm>
          <a:prstGeom prst="rect">
            <a:avLst/>
          </a:prstGeom>
          <a:solidFill>
            <a:schemeClr val="accent5">
              <a:lumMod val="75000"/>
            </a:schemeClr>
          </a:solidFill>
          <a:ln w="12700">
            <a:noFill/>
          </a:ln>
          <a:scene3d>
            <a:camera prst="orthographicFront"/>
            <a:lightRig rig="threePt" dir="t"/>
          </a:scene3d>
          <a:sp3d>
            <a:bevelT w="254000" h="190500" prst="artDeco"/>
          </a:sp3d>
        </p:spPr>
        <p:txBody>
          <a:bodyPr vert="horz" lIns="91440" tIns="45720" rIns="91440" bIns="45720" rtlCol="0" anchor="ctr">
            <a:normAutofit/>
          </a:bodyPr>
          <a:lstStyle>
            <a:defPPr>
              <a:defRPr lang="es-CO"/>
            </a:defPPr>
            <a:lvl1pPr indent="0" algn="ctr" defTabSz="2159996">
              <a:lnSpc>
                <a:spcPct val="90000"/>
              </a:lnSpc>
              <a:spcBef>
                <a:spcPts val="2362"/>
              </a:spcBef>
              <a:buFont typeface="Arial" panose="020B0604020202020204" pitchFamily="34" charset="0"/>
              <a:buNone/>
              <a:defRPr sz="6600" b="1">
                <a:solidFill>
                  <a:schemeClr val="bg1"/>
                </a:solidFill>
                <a:latin typeface="Arial" panose="020B0604020202020204" pitchFamily="34" charset="0"/>
                <a:cs typeface="Arial" panose="020B0604020202020204" pitchFamily="34" charset="0"/>
              </a:defRPr>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r>
              <a:rPr lang="es-CO" sz="5400" dirty="0"/>
              <a:t>METODOLOGIA</a:t>
            </a:r>
          </a:p>
        </p:txBody>
      </p:sp>
      <p:sp>
        <p:nvSpPr>
          <p:cNvPr id="29" name="Subtítulo 2"/>
          <p:cNvSpPr txBox="1">
            <a:spLocks/>
          </p:cNvSpPr>
          <p:nvPr/>
        </p:nvSpPr>
        <p:spPr>
          <a:xfrm>
            <a:off x="1576552" y="24411375"/>
            <a:ext cx="6983699" cy="9638216"/>
          </a:xfrm>
          <a:prstGeom prst="rect">
            <a:avLst/>
          </a:prstGeom>
          <a:solidFill>
            <a:schemeClr val="bg1">
              <a:lumMod val="95000"/>
            </a:schemeClr>
          </a:solidFill>
          <a:ln w="12700">
            <a:solidFill>
              <a:schemeClr val="tx1"/>
            </a:solidFill>
          </a:ln>
          <a:effectLst>
            <a:outerShdw blurRad="444500" dist="38100" algn="l" rotWithShape="0">
              <a:prstClr val="black">
                <a:alpha val="40000"/>
              </a:prstClr>
            </a:outerShdw>
          </a:effectLst>
        </p:spPr>
        <p:txBody>
          <a:bodyPr vert="horz" lIns="91440" tIns="45720" rIns="91440" bIns="45720" rtlCol="0" anchor="ctr">
            <a:noAutofit/>
          </a:bodyPr>
          <a:lstStyle>
            <a:defPPr>
              <a:defRPr lang="es-CO"/>
            </a:defPPr>
            <a:lvl1pPr indent="0" algn="ctr" defTabSz="2159996">
              <a:lnSpc>
                <a:spcPct val="90000"/>
              </a:lnSpc>
              <a:spcBef>
                <a:spcPts val="2362"/>
              </a:spcBef>
              <a:buFont typeface="Arial" panose="020B0604020202020204" pitchFamily="34" charset="0"/>
              <a:buNone/>
              <a:defRPr sz="2800"/>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pPr algn="just"/>
            <a:r>
              <a:rPr lang="es-CO" sz="3200" dirty="0"/>
              <a:t>A partir de la revisión teórica de tipos de cartas control diseñadas para seguimiento al desempeño de diferentes metodologías, se adapto su concepto de aplicabilidad a los ensayos  por técnica de ELISA y ensayos microbiológicos cuantitativos estandarizados por los grupos del INS.</a:t>
            </a:r>
          </a:p>
          <a:p>
            <a:pPr algn="just"/>
            <a:r>
              <a:rPr lang="es-CO" sz="3200" dirty="0"/>
              <a:t>El diseño obedeció a las particularidades de los métodos, seleccionando el material (controles, repetición de mediciones,  </a:t>
            </a:r>
            <a:r>
              <a:rPr lang="es-CO" sz="3200" dirty="0" err="1"/>
              <a:t>etc</a:t>
            </a:r>
            <a:r>
              <a:rPr lang="es-CO" sz="3200" dirty="0"/>
              <a:t>) para el seguimiento a parámetros como la exactitud y  la precisión definida como criterio de aceptación. </a:t>
            </a:r>
          </a:p>
          <a:p>
            <a:pPr algn="just"/>
            <a:r>
              <a:rPr lang="es-CO" sz="3200" dirty="0"/>
              <a:t>Para a construcción de las cartas de control se tuvo siempre como línea de trabajo el concepto de aseguramiento aplicable al respectivo método de ensayo, contextualizado según los resultados que genera. </a:t>
            </a:r>
          </a:p>
        </p:txBody>
      </p:sp>
      <p:sp>
        <p:nvSpPr>
          <p:cNvPr id="30" name="Subtítulo 2"/>
          <p:cNvSpPr txBox="1">
            <a:spLocks/>
          </p:cNvSpPr>
          <p:nvPr/>
        </p:nvSpPr>
        <p:spPr>
          <a:xfrm>
            <a:off x="17012471" y="20690543"/>
            <a:ext cx="6857492" cy="5784994"/>
          </a:xfrm>
          <a:prstGeom prst="rect">
            <a:avLst/>
          </a:prstGeom>
          <a:solidFill>
            <a:schemeClr val="bg1">
              <a:lumMod val="95000"/>
            </a:schemeClr>
          </a:solidFill>
          <a:ln w="12700">
            <a:solidFill>
              <a:schemeClr val="tx1"/>
            </a:solidFill>
          </a:ln>
          <a:effectLst>
            <a:outerShdw blurRad="444500" dist="38100" algn="l" rotWithShape="0">
              <a:prstClr val="black">
                <a:alpha val="40000"/>
              </a:prstClr>
            </a:outerShdw>
          </a:effectLst>
        </p:spPr>
        <p:txBody>
          <a:bodyPr vert="horz" lIns="91440" tIns="45720" rIns="91440" bIns="45720" rtlCol="0" anchor="ctr">
            <a:noAutofit/>
          </a:bodyPr>
          <a:lstStyle>
            <a:defPPr>
              <a:defRPr lang="es-CO"/>
            </a:defPPr>
            <a:lvl1pPr indent="0" algn="ctr" defTabSz="2159996">
              <a:lnSpc>
                <a:spcPct val="90000"/>
              </a:lnSpc>
              <a:spcBef>
                <a:spcPts val="2362"/>
              </a:spcBef>
              <a:buFont typeface="Arial" panose="020B0604020202020204" pitchFamily="34" charset="0"/>
              <a:buNone/>
              <a:defRPr sz="2800"/>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pPr algn="just"/>
            <a:r>
              <a:rPr lang="es-CO" sz="2600" dirty="0"/>
              <a:t>UNIVERSITAT ROVIRA I VIRGILI Jordi </a:t>
            </a:r>
            <a:r>
              <a:rPr lang="es-CO" sz="2600" dirty="0" err="1"/>
              <a:t>Riu</a:t>
            </a:r>
            <a:r>
              <a:rPr lang="es-CO" sz="2600" dirty="0"/>
              <a:t>. Gráficos de control de </a:t>
            </a:r>
            <a:r>
              <a:rPr lang="es-CO" sz="2600" dirty="0" err="1"/>
              <a:t>Shewhart</a:t>
            </a:r>
            <a:r>
              <a:rPr lang="es-CO" sz="2600" dirty="0"/>
              <a:t> (en línea) http://www.quimica.urv.cat/quimio/general/grafics_de_control.pdf (consultado en 2016-06).</a:t>
            </a:r>
          </a:p>
          <a:p>
            <a:pPr algn="just"/>
            <a:r>
              <a:rPr lang="es-CO" sz="2600" dirty="0"/>
              <a:t>EURACHEM. </a:t>
            </a:r>
            <a:r>
              <a:rPr lang="es-CO" sz="2600" dirty="0" err="1"/>
              <a:t>The</a:t>
            </a:r>
            <a:r>
              <a:rPr lang="es-CO" sz="2600" dirty="0"/>
              <a:t> Fitness </a:t>
            </a:r>
            <a:r>
              <a:rPr lang="es-CO" sz="2600" dirty="0" err="1"/>
              <a:t>for</a:t>
            </a:r>
            <a:r>
              <a:rPr lang="es-CO" sz="2600" dirty="0"/>
              <a:t> </a:t>
            </a:r>
            <a:r>
              <a:rPr lang="es-CO" sz="2600" dirty="0" err="1"/>
              <a:t>Purpose</a:t>
            </a:r>
            <a:r>
              <a:rPr lang="es-CO" sz="2600" dirty="0"/>
              <a:t> of </a:t>
            </a:r>
            <a:r>
              <a:rPr lang="es-CO" sz="2600" dirty="0" err="1"/>
              <a:t>Analytical</a:t>
            </a:r>
            <a:r>
              <a:rPr lang="es-CO" sz="2600" dirty="0"/>
              <a:t> Methods. A </a:t>
            </a:r>
            <a:r>
              <a:rPr lang="es-CO" sz="2600" dirty="0" err="1"/>
              <a:t>Laboratory</a:t>
            </a:r>
            <a:r>
              <a:rPr lang="es-CO" sz="2600" dirty="0"/>
              <a:t> </a:t>
            </a:r>
            <a:r>
              <a:rPr lang="es-CO" sz="2600" dirty="0" err="1"/>
              <a:t>Guide</a:t>
            </a:r>
            <a:r>
              <a:rPr lang="es-CO" sz="2600" dirty="0"/>
              <a:t> to </a:t>
            </a:r>
            <a:r>
              <a:rPr lang="es-CO" sz="2600" dirty="0" err="1"/>
              <a:t>Method</a:t>
            </a:r>
            <a:r>
              <a:rPr lang="es-CO" sz="2600" dirty="0"/>
              <a:t> </a:t>
            </a:r>
            <a:r>
              <a:rPr lang="es-CO" sz="2600" dirty="0" err="1"/>
              <a:t>Validation</a:t>
            </a:r>
            <a:r>
              <a:rPr lang="es-CO" sz="2600" dirty="0"/>
              <a:t> and </a:t>
            </a:r>
            <a:r>
              <a:rPr lang="es-CO" sz="2600" dirty="0" err="1"/>
              <a:t>Related</a:t>
            </a:r>
            <a:r>
              <a:rPr lang="es-CO" sz="2600" dirty="0"/>
              <a:t> </a:t>
            </a:r>
            <a:r>
              <a:rPr lang="es-CO" sz="2600" dirty="0" err="1"/>
              <a:t>Topics</a:t>
            </a:r>
            <a:r>
              <a:rPr lang="es-CO" sz="2600" dirty="0"/>
              <a:t>. </a:t>
            </a:r>
            <a:r>
              <a:rPr lang="es-CO" sz="2600" dirty="0" err="1"/>
              <a:t>Second</a:t>
            </a:r>
            <a:r>
              <a:rPr lang="es-CO" sz="2600" dirty="0"/>
              <a:t> </a:t>
            </a:r>
            <a:r>
              <a:rPr lang="es-CO" sz="2600" dirty="0" err="1"/>
              <a:t>edition</a:t>
            </a:r>
            <a:r>
              <a:rPr lang="es-CO" sz="2600" dirty="0"/>
              <a:t>. 2014. </a:t>
            </a:r>
            <a:r>
              <a:rPr lang="es-CO" sz="2600" dirty="0" err="1"/>
              <a:t>pp</a:t>
            </a:r>
            <a:r>
              <a:rPr lang="es-CO" sz="2600" dirty="0"/>
              <a:t> 35-37</a:t>
            </a:r>
          </a:p>
          <a:p>
            <a:pPr algn="just"/>
            <a:r>
              <a:rPr lang="es-CO" sz="2600" dirty="0"/>
              <a:t>IQI MARÍA GUADALUPE CADENAS TREJO. Herramientas para CEC Unidad 3 – Cartas de control &lt; https://ingenieriaindustrialupvmtareasytrabajos.files.wordpress.com/2012/08/cartas-de-control-por-variables.pdf&gt; 2016-08.</a:t>
            </a:r>
          </a:p>
        </p:txBody>
      </p:sp>
      <p:sp>
        <p:nvSpPr>
          <p:cNvPr id="31" name="Subtítulo 2"/>
          <p:cNvSpPr txBox="1">
            <a:spLocks/>
          </p:cNvSpPr>
          <p:nvPr/>
        </p:nvSpPr>
        <p:spPr>
          <a:xfrm>
            <a:off x="17012471" y="26519516"/>
            <a:ext cx="6895434" cy="1208602"/>
          </a:xfrm>
          <a:prstGeom prst="rect">
            <a:avLst/>
          </a:prstGeom>
          <a:solidFill>
            <a:schemeClr val="accent5">
              <a:lumMod val="75000"/>
            </a:schemeClr>
          </a:solidFill>
          <a:ln w="12700">
            <a:noFill/>
          </a:ln>
          <a:effectLst>
            <a:outerShdw blurRad="444500" dist="38100" dir="18900000" algn="bl" rotWithShape="0">
              <a:prstClr val="black">
                <a:alpha val="40000"/>
              </a:prstClr>
            </a:outerShdw>
            <a:reflection stA="99000" endPos="65000" dist="50800" dir="5400000" sy="-100000" algn="bl" rotWithShape="0"/>
          </a:effectLst>
          <a:scene3d>
            <a:camera prst="orthographicFront"/>
            <a:lightRig rig="threePt" dir="t"/>
          </a:scene3d>
          <a:sp3d>
            <a:bevelT w="254000" h="190500" prst="artDeco"/>
          </a:sp3d>
        </p:spPr>
        <p:txBody>
          <a:bodyPr vert="horz" lIns="91440" tIns="45720" rIns="91440" bIns="45720" rtlCol="0" anchor="ctr">
            <a:noAutofit/>
          </a:bodyPr>
          <a:lstStyle>
            <a:defPPr>
              <a:defRPr lang="es-CO"/>
            </a:defPPr>
            <a:lvl1pPr indent="0" algn="ctr" defTabSz="2159996">
              <a:lnSpc>
                <a:spcPct val="90000"/>
              </a:lnSpc>
              <a:spcBef>
                <a:spcPts val="2362"/>
              </a:spcBef>
              <a:buFont typeface="Arial" panose="020B0604020202020204" pitchFamily="34" charset="0"/>
              <a:buNone/>
              <a:defRPr sz="5400" b="1">
                <a:solidFill>
                  <a:schemeClr val="bg1"/>
                </a:solidFill>
                <a:latin typeface="Arial" panose="020B0604020202020204" pitchFamily="34" charset="0"/>
                <a:cs typeface="Arial" panose="020B0604020202020204" pitchFamily="34" charset="0"/>
              </a:defRPr>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r>
              <a:rPr lang="es-CO" sz="5200" dirty="0"/>
              <a:t>AGRADECIMIENTOS</a:t>
            </a:r>
          </a:p>
        </p:txBody>
      </p:sp>
      <p:sp>
        <p:nvSpPr>
          <p:cNvPr id="32" name="Subtítulo 2"/>
          <p:cNvSpPr txBox="1">
            <a:spLocks/>
          </p:cNvSpPr>
          <p:nvPr/>
        </p:nvSpPr>
        <p:spPr>
          <a:xfrm>
            <a:off x="17012471" y="27758486"/>
            <a:ext cx="6857492" cy="4332011"/>
          </a:xfrm>
          <a:prstGeom prst="rect">
            <a:avLst/>
          </a:prstGeom>
          <a:solidFill>
            <a:schemeClr val="bg1">
              <a:lumMod val="95000"/>
            </a:schemeClr>
          </a:solidFill>
          <a:ln w="12700">
            <a:solidFill>
              <a:schemeClr val="tx1"/>
            </a:solidFill>
          </a:ln>
          <a:effectLst>
            <a:outerShdw blurRad="444500" dist="38100" algn="l" rotWithShape="0">
              <a:prstClr val="black">
                <a:alpha val="40000"/>
              </a:prstClr>
            </a:outerShdw>
          </a:effectLst>
        </p:spPr>
        <p:txBody>
          <a:bodyPr vert="horz" lIns="91440" tIns="45720" rIns="91440" bIns="45720" rtlCol="0" anchor="ctr">
            <a:noAutofit/>
          </a:bodyPr>
          <a:lstStyle>
            <a:defPPr>
              <a:defRPr lang="es-CO"/>
            </a:defPPr>
            <a:lvl1pPr indent="0" algn="ctr" defTabSz="2159996">
              <a:lnSpc>
                <a:spcPct val="90000"/>
              </a:lnSpc>
              <a:spcBef>
                <a:spcPts val="2362"/>
              </a:spcBef>
              <a:buFont typeface="Arial" panose="020B0604020202020204" pitchFamily="34" charset="0"/>
              <a:buNone/>
              <a:defRPr sz="2800"/>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pPr algn="just"/>
            <a:r>
              <a:rPr lang="es-CO" sz="3100" dirty="0"/>
              <a:t>A la Dirección de Redes en Salud Pública por permitir la exploración, experimentación e implementación de criterios innovadores para el fortalecimiento de los esquemas de aseguramiento de la calidad del resultado. A los Grupos Virología, Salud Ambiental y Microbiología de la DRSP por su aporte técnico en la construcción y desafío de los modelos estructurados.</a:t>
            </a:r>
          </a:p>
        </p:txBody>
      </p:sp>
      <p:grpSp>
        <p:nvGrpSpPr>
          <p:cNvPr id="15" name="Grupo 14"/>
          <p:cNvGrpSpPr/>
          <p:nvPr/>
        </p:nvGrpSpPr>
        <p:grpSpPr>
          <a:xfrm>
            <a:off x="2840152" y="4681980"/>
            <a:ext cx="20121902" cy="1509808"/>
            <a:chOff x="2438106" y="4895546"/>
            <a:chExt cx="20121902" cy="1509808"/>
          </a:xfrm>
        </p:grpSpPr>
        <p:pic>
          <p:nvPicPr>
            <p:cNvPr id="18" name="Imagen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17830" y="5123952"/>
              <a:ext cx="3192507" cy="1168620"/>
            </a:xfrm>
            <a:prstGeom prst="rect">
              <a:avLst/>
            </a:prstGeom>
            <a:ln w="12700">
              <a:noFill/>
            </a:ln>
          </p:spPr>
        </p:pic>
        <p:pic>
          <p:nvPicPr>
            <p:cNvPr id="21" name="Imagen 20"/>
            <p:cNvPicPr>
              <a:picLocks noChangeAspect="1"/>
            </p:cNvPicPr>
            <p:nvPr/>
          </p:nvPicPr>
          <p:blipFill>
            <a:blip r:embed="rId3"/>
            <a:stretch>
              <a:fillRect/>
            </a:stretch>
          </p:blipFill>
          <p:spPr>
            <a:xfrm>
              <a:off x="7228745" y="4905415"/>
              <a:ext cx="2589043" cy="1189418"/>
            </a:xfrm>
            <a:prstGeom prst="rect">
              <a:avLst/>
            </a:prstGeom>
          </p:spPr>
        </p:pic>
        <p:pic>
          <p:nvPicPr>
            <p:cNvPr id="2" name="Imagen 1"/>
            <p:cNvPicPr>
              <a:picLocks noChangeAspect="1"/>
            </p:cNvPicPr>
            <p:nvPr/>
          </p:nvPicPr>
          <p:blipFill>
            <a:blip r:embed="rId4"/>
            <a:stretch>
              <a:fillRect/>
            </a:stretch>
          </p:blipFill>
          <p:spPr>
            <a:xfrm>
              <a:off x="2438106" y="4895546"/>
              <a:ext cx="4414171" cy="1509808"/>
            </a:xfrm>
            <a:prstGeom prst="rect">
              <a:avLst/>
            </a:prstGeom>
          </p:spPr>
        </p:pic>
        <p:pic>
          <p:nvPicPr>
            <p:cNvPr id="36" name="Imagen 2"/>
            <p:cNvPicPr>
              <a:picLocks noChangeAspect="1"/>
            </p:cNvPicPr>
            <p:nvPr/>
          </p:nvPicPr>
          <p:blipFill>
            <a:blip r:embed="rId5"/>
            <a:stretch>
              <a:fillRect/>
            </a:stretch>
          </p:blipFill>
          <p:spPr>
            <a:xfrm>
              <a:off x="10740589" y="5179195"/>
              <a:ext cx="2761221" cy="915638"/>
            </a:xfrm>
            <a:prstGeom prst="rect">
              <a:avLst/>
            </a:prstGeom>
          </p:spPr>
        </p:pic>
        <p:pic>
          <p:nvPicPr>
            <p:cNvPr id="7" name="Imagen 6"/>
            <p:cNvPicPr>
              <a:picLocks noChangeAspect="1"/>
            </p:cNvPicPr>
            <p:nvPr/>
          </p:nvPicPr>
          <p:blipFill>
            <a:blip r:embed="rId6"/>
            <a:stretch>
              <a:fillRect/>
            </a:stretch>
          </p:blipFill>
          <p:spPr>
            <a:xfrm>
              <a:off x="17966273" y="5094513"/>
              <a:ext cx="4593735" cy="1000321"/>
            </a:xfrm>
            <a:prstGeom prst="rect">
              <a:avLst/>
            </a:prstGeom>
          </p:spPr>
        </p:pic>
      </p:grpSp>
      <p:pic>
        <p:nvPicPr>
          <p:cNvPr id="37" name="Imagen 36"/>
          <p:cNvPicPr>
            <a:picLocks noChangeAspect="1"/>
          </p:cNvPicPr>
          <p:nvPr/>
        </p:nvPicPr>
        <p:blipFill>
          <a:blip r:embed="rId7"/>
          <a:stretch>
            <a:fillRect/>
          </a:stretch>
        </p:blipFill>
        <p:spPr>
          <a:xfrm>
            <a:off x="1292772" y="34266782"/>
            <a:ext cx="22576221" cy="1403078"/>
          </a:xfrm>
          <a:prstGeom prst="rect">
            <a:avLst/>
          </a:prstGeom>
        </p:spPr>
      </p:pic>
      <p:grpSp>
        <p:nvGrpSpPr>
          <p:cNvPr id="14" name="Grupo 13"/>
          <p:cNvGrpSpPr/>
          <p:nvPr/>
        </p:nvGrpSpPr>
        <p:grpSpPr>
          <a:xfrm>
            <a:off x="1800226" y="-92155"/>
            <a:ext cx="22068767" cy="5755422"/>
            <a:chOff x="1800226" y="-92155"/>
            <a:chExt cx="22068767" cy="5755422"/>
          </a:xfrm>
        </p:grpSpPr>
        <p:sp>
          <p:nvSpPr>
            <p:cNvPr id="34" name="Subtítulo 2"/>
            <p:cNvSpPr txBox="1">
              <a:spLocks/>
            </p:cNvSpPr>
            <p:nvPr/>
          </p:nvSpPr>
          <p:spPr>
            <a:xfrm>
              <a:off x="1800226" y="4006193"/>
              <a:ext cx="22068767" cy="346233"/>
            </a:xfrm>
            <a:prstGeom prst="rect">
              <a:avLst/>
            </a:prstGeom>
            <a:solidFill>
              <a:schemeClr val="accent5">
                <a:lumMod val="60000"/>
                <a:lumOff val="40000"/>
              </a:schemeClr>
            </a:solidFill>
            <a:ln w="12700">
              <a:noFill/>
            </a:ln>
            <a:effectLst/>
          </p:spPr>
          <p:txBody>
            <a:bodyPr vert="horz" lIns="91440" tIns="45720" rIns="91440" bIns="45720" rtlCol="0" anchor="ctr">
              <a:normAutofit fontScale="32500" lnSpcReduction="20000"/>
            </a:bodyPr>
            <a:lstStyle>
              <a:lvl1pPr marL="0" indent="0" algn="ctr" defTabSz="2159996" rtl="0" eaLnBrk="1" latinLnBrk="0" hangingPunct="1">
                <a:lnSpc>
                  <a:spcPct val="90000"/>
                </a:lnSpc>
                <a:spcBef>
                  <a:spcPts val="2362"/>
                </a:spcBef>
                <a:buFont typeface="Arial" panose="020B0604020202020204" pitchFamily="34" charset="0"/>
                <a:buNone/>
                <a:defRPr sz="5669" kern="1200">
                  <a:solidFill>
                    <a:schemeClr val="tx1"/>
                  </a:solidFill>
                  <a:latin typeface="+mn-lt"/>
                  <a:ea typeface="+mn-ea"/>
                  <a:cs typeface="+mn-cs"/>
                </a:defRPr>
              </a:lvl1pPr>
              <a:lvl2pPr marL="1079998" indent="0" algn="ctr" defTabSz="2159996" rtl="0" eaLnBrk="1" latinLnBrk="0" hangingPunct="1">
                <a:lnSpc>
                  <a:spcPct val="90000"/>
                </a:lnSpc>
                <a:spcBef>
                  <a:spcPts val="1181"/>
                </a:spcBef>
                <a:buFont typeface="Arial" panose="020B0604020202020204" pitchFamily="34" charset="0"/>
                <a:buNone/>
                <a:defRPr sz="4724" kern="1200">
                  <a:solidFill>
                    <a:schemeClr val="tx1"/>
                  </a:solidFill>
                  <a:latin typeface="+mn-lt"/>
                  <a:ea typeface="+mn-ea"/>
                  <a:cs typeface="+mn-cs"/>
                </a:defRPr>
              </a:lvl2pPr>
              <a:lvl3pPr marL="2159996" indent="0" algn="ctr" defTabSz="2159996" rtl="0" eaLnBrk="1" latinLnBrk="0" hangingPunct="1">
                <a:lnSpc>
                  <a:spcPct val="90000"/>
                </a:lnSpc>
                <a:spcBef>
                  <a:spcPts val="1181"/>
                </a:spcBef>
                <a:buFont typeface="Arial" panose="020B0604020202020204" pitchFamily="34" charset="0"/>
                <a:buNone/>
                <a:defRPr sz="4252" kern="1200">
                  <a:solidFill>
                    <a:schemeClr val="tx1"/>
                  </a:solidFill>
                  <a:latin typeface="+mn-lt"/>
                  <a:ea typeface="+mn-ea"/>
                  <a:cs typeface="+mn-cs"/>
                </a:defRPr>
              </a:lvl3pPr>
              <a:lvl4pPr marL="3239994"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4pPr>
              <a:lvl5pPr marL="4319991"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5pPr>
              <a:lvl6pPr marL="5399989"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6pPr>
              <a:lvl7pPr marL="6479987"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7pPr>
              <a:lvl8pPr marL="7559985"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8pPr>
              <a:lvl9pPr marL="8639983" indent="0" algn="ctr" defTabSz="2159996" rtl="0" eaLnBrk="1" latinLnBrk="0" hangingPunct="1">
                <a:lnSpc>
                  <a:spcPct val="90000"/>
                </a:lnSpc>
                <a:spcBef>
                  <a:spcPts val="1181"/>
                </a:spcBef>
                <a:buFont typeface="Arial" panose="020B0604020202020204" pitchFamily="34" charset="0"/>
                <a:buNone/>
                <a:defRPr sz="3780" kern="1200">
                  <a:solidFill>
                    <a:schemeClr val="tx1"/>
                  </a:solidFill>
                  <a:latin typeface="+mn-lt"/>
                  <a:ea typeface="+mn-ea"/>
                  <a:cs typeface="+mn-cs"/>
                </a:defRPr>
              </a:lvl9pPr>
            </a:lstStyle>
            <a:p>
              <a:endParaRPr lang="es-CO" sz="6600" b="1" dirty="0">
                <a:solidFill>
                  <a:schemeClr val="bg1"/>
                </a:solidFill>
              </a:endParaRPr>
            </a:p>
          </p:txBody>
        </p:sp>
        <p:pic>
          <p:nvPicPr>
            <p:cNvPr id="4" name="Imagen 3"/>
            <p:cNvPicPr>
              <a:picLocks noChangeAspect="1"/>
            </p:cNvPicPr>
            <p:nvPr/>
          </p:nvPicPr>
          <p:blipFill>
            <a:blip r:embed="rId8"/>
            <a:stretch>
              <a:fillRect/>
            </a:stretch>
          </p:blipFill>
          <p:spPr>
            <a:xfrm>
              <a:off x="2101200" y="35232"/>
              <a:ext cx="1438977" cy="3929896"/>
            </a:xfrm>
            <a:prstGeom prst="rect">
              <a:avLst/>
            </a:prstGeom>
            <a:effectLst>
              <a:softEdge rad="114300"/>
            </a:effectLst>
          </p:spPr>
        </p:pic>
        <p:pic>
          <p:nvPicPr>
            <p:cNvPr id="8" name="Imagen 7"/>
            <p:cNvPicPr>
              <a:picLocks noChangeAspect="1"/>
            </p:cNvPicPr>
            <p:nvPr/>
          </p:nvPicPr>
          <p:blipFill>
            <a:blip r:embed="rId9"/>
            <a:stretch>
              <a:fillRect/>
            </a:stretch>
          </p:blipFill>
          <p:spPr>
            <a:xfrm>
              <a:off x="20333223" y="994974"/>
              <a:ext cx="2955445" cy="1976761"/>
            </a:xfrm>
            <a:prstGeom prst="rect">
              <a:avLst/>
            </a:prstGeom>
            <a:solidFill>
              <a:schemeClr val="bg1"/>
            </a:solidFill>
          </p:spPr>
        </p:pic>
        <p:sp>
          <p:nvSpPr>
            <p:cNvPr id="13" name="CuadroTexto 12"/>
            <p:cNvSpPr txBox="1"/>
            <p:nvPr/>
          </p:nvSpPr>
          <p:spPr>
            <a:xfrm>
              <a:off x="3683258" y="-92155"/>
              <a:ext cx="16649964" cy="5755422"/>
            </a:xfrm>
            <a:prstGeom prst="rect">
              <a:avLst/>
            </a:prstGeom>
            <a:noFill/>
          </p:spPr>
          <p:txBody>
            <a:bodyPr wrap="square" rtlCol="0">
              <a:spAutoFit/>
            </a:bodyPr>
            <a:lstStyle/>
            <a:p>
              <a:pPr algn="ctr"/>
              <a:r>
                <a:rPr lang="es-CO" sz="4800" b="1" dirty="0">
                  <a:solidFill>
                    <a:schemeClr val="bg1"/>
                  </a:solidFill>
                </a:rPr>
                <a:t>CRITERIOS ORIENTATIVOS PARA CONSTRUCCIÓN DE CARTAS DE CONTROL POR VARIABLES EN ENSAYOS POR TÉCNICAS DE ELISA Y MICROBIOLÓGICOS CUANTITATIVOS</a:t>
              </a:r>
            </a:p>
            <a:p>
              <a:pPr algn="ctr"/>
              <a:endParaRPr lang="es-CO" sz="4000" b="1" dirty="0">
                <a:solidFill>
                  <a:schemeClr val="bg1"/>
                </a:solidFill>
              </a:endParaRPr>
            </a:p>
            <a:p>
              <a:pPr algn="ctr"/>
              <a:r>
                <a:rPr lang="es-CO" sz="4000" b="1" dirty="0">
                  <a:solidFill>
                    <a:schemeClr val="bg1"/>
                  </a:solidFill>
                </a:rPr>
                <a:t>Jeannette C. Forero H., Diana P. Martínez H, Ángela Coronado C*.</a:t>
              </a:r>
            </a:p>
            <a:p>
              <a:pPr algn="ctr"/>
              <a:r>
                <a:rPr lang="es-CO" sz="4000" b="1" dirty="0">
                  <a:solidFill>
                    <a:schemeClr val="bg1"/>
                  </a:solidFill>
                </a:rPr>
                <a:t>INSTITUTO NACIONAL DE SALUD</a:t>
              </a:r>
            </a:p>
            <a:p>
              <a:pPr algn="ctr"/>
              <a:endParaRPr lang="es-CO" sz="4800" dirty="0">
                <a:solidFill>
                  <a:schemeClr val="bg1"/>
                </a:solidFill>
              </a:endParaRPr>
            </a:p>
            <a:p>
              <a:pPr algn="ctr"/>
              <a:endParaRPr lang="es-CO" sz="4800" dirty="0">
                <a:solidFill>
                  <a:schemeClr val="bg1"/>
                </a:solidFill>
              </a:endParaRPr>
            </a:p>
          </p:txBody>
        </p:sp>
      </p:grpSp>
      <p:sp>
        <p:nvSpPr>
          <p:cNvPr id="16" name="CuadroTexto 15"/>
          <p:cNvSpPr txBox="1"/>
          <p:nvPr/>
        </p:nvSpPr>
        <p:spPr>
          <a:xfrm>
            <a:off x="16447805" y="3436895"/>
            <a:ext cx="4441714" cy="523220"/>
          </a:xfrm>
          <a:prstGeom prst="rect">
            <a:avLst/>
          </a:prstGeom>
          <a:noFill/>
        </p:spPr>
        <p:txBody>
          <a:bodyPr wrap="square" rtlCol="0">
            <a:spAutoFit/>
          </a:bodyPr>
          <a:lstStyle/>
          <a:p>
            <a:r>
              <a:rPr lang="es-CO" sz="2800" dirty="0">
                <a:solidFill>
                  <a:schemeClr val="bg1"/>
                </a:solidFill>
              </a:rPr>
              <a:t>* acoronado@ins.gov.co</a:t>
            </a:r>
          </a:p>
        </p:txBody>
      </p:sp>
      <p:sp>
        <p:nvSpPr>
          <p:cNvPr id="33" name="Subtítulo 2"/>
          <p:cNvSpPr txBox="1">
            <a:spLocks/>
          </p:cNvSpPr>
          <p:nvPr/>
        </p:nvSpPr>
        <p:spPr>
          <a:xfrm>
            <a:off x="16958040" y="32288236"/>
            <a:ext cx="6857492" cy="1730313"/>
          </a:xfrm>
          <a:prstGeom prst="rect">
            <a:avLst/>
          </a:prstGeom>
          <a:solidFill>
            <a:schemeClr val="bg1">
              <a:lumMod val="95000"/>
            </a:schemeClr>
          </a:solidFill>
          <a:ln w="12700">
            <a:solidFill>
              <a:schemeClr val="tx1"/>
            </a:solidFill>
          </a:ln>
          <a:effectLst>
            <a:outerShdw blurRad="444500" dist="38100" algn="l" rotWithShape="0">
              <a:prstClr val="black">
                <a:alpha val="40000"/>
              </a:prstClr>
            </a:outerShdw>
          </a:effectLst>
        </p:spPr>
        <p:txBody>
          <a:bodyPr vert="horz" lIns="91440" tIns="45720" rIns="91440" bIns="45720" rtlCol="0" anchor="ctr">
            <a:normAutofit/>
          </a:bodyPr>
          <a:lstStyle>
            <a:defPPr>
              <a:defRPr lang="es-CO"/>
            </a:defPPr>
            <a:lvl1pPr indent="0" algn="ctr" defTabSz="2159996">
              <a:lnSpc>
                <a:spcPct val="90000"/>
              </a:lnSpc>
              <a:spcBef>
                <a:spcPts val="2362"/>
              </a:spcBef>
              <a:buFont typeface="Arial" panose="020B0604020202020204" pitchFamily="34" charset="0"/>
              <a:buNone/>
              <a:defRPr sz="2800"/>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r>
              <a:rPr lang="es-CO" sz="4000" dirty="0"/>
              <a:t>acoronado@ins.gov.co</a:t>
            </a:r>
          </a:p>
        </p:txBody>
      </p:sp>
      <p:grpSp>
        <p:nvGrpSpPr>
          <p:cNvPr id="24" name="Grupo 23"/>
          <p:cNvGrpSpPr/>
          <p:nvPr/>
        </p:nvGrpSpPr>
        <p:grpSpPr>
          <a:xfrm>
            <a:off x="9196432" y="6968744"/>
            <a:ext cx="7276354" cy="27991529"/>
            <a:chOff x="9171451" y="6968744"/>
            <a:chExt cx="7276354" cy="28202063"/>
          </a:xfrm>
        </p:grpSpPr>
        <p:sp>
          <p:nvSpPr>
            <p:cNvPr id="5" name="Subtítulo 2"/>
            <p:cNvSpPr txBox="1">
              <a:spLocks/>
            </p:cNvSpPr>
            <p:nvPr/>
          </p:nvSpPr>
          <p:spPr>
            <a:xfrm>
              <a:off x="9171451" y="6968744"/>
              <a:ext cx="7276354" cy="1208602"/>
            </a:xfrm>
            <a:prstGeom prst="rect">
              <a:avLst/>
            </a:prstGeom>
            <a:solidFill>
              <a:schemeClr val="accent5">
                <a:lumMod val="75000"/>
              </a:schemeClr>
            </a:solidFill>
            <a:ln w="12700">
              <a:noFill/>
            </a:ln>
            <a:effectLst>
              <a:outerShdw blurRad="444500" dist="38100" dir="18900000" algn="bl" rotWithShape="0">
                <a:prstClr val="black">
                  <a:alpha val="40000"/>
                </a:prstClr>
              </a:outerShdw>
              <a:reflection stA="99000" endPos="65000" dist="50800" dir="5400000" sy="-100000" algn="bl" rotWithShape="0"/>
            </a:effectLst>
            <a:scene3d>
              <a:camera prst="orthographicFront"/>
              <a:lightRig rig="threePt" dir="t"/>
            </a:scene3d>
            <a:sp3d>
              <a:bevelT w="254000" h="190500" prst="artDeco"/>
            </a:sp3d>
          </p:spPr>
          <p:txBody>
            <a:bodyPr vert="horz" lIns="91440" tIns="45720" rIns="91440" bIns="45720" rtlCol="0" anchor="ctr">
              <a:normAutofit/>
            </a:bodyPr>
            <a:lstStyle>
              <a:defPPr>
                <a:defRPr lang="es-CO"/>
              </a:defPPr>
              <a:lvl1pPr indent="0" algn="ctr" defTabSz="2159996">
                <a:lnSpc>
                  <a:spcPct val="90000"/>
                </a:lnSpc>
                <a:spcBef>
                  <a:spcPts val="2362"/>
                </a:spcBef>
                <a:buFont typeface="Arial" panose="020B0604020202020204" pitchFamily="34" charset="0"/>
                <a:buNone/>
                <a:defRPr sz="5400" b="1">
                  <a:solidFill>
                    <a:schemeClr val="bg1"/>
                  </a:solidFill>
                  <a:latin typeface="Arial" panose="020B0604020202020204" pitchFamily="34" charset="0"/>
                  <a:cs typeface="Arial" panose="020B0604020202020204" pitchFamily="34" charset="0"/>
                </a:defRPr>
              </a:lvl1pPr>
              <a:lvl2pPr marL="1079998" indent="0" algn="ctr" defTabSz="2159996">
                <a:lnSpc>
                  <a:spcPct val="90000"/>
                </a:lnSpc>
                <a:spcBef>
                  <a:spcPts val="1181"/>
                </a:spcBef>
                <a:buFont typeface="Arial" panose="020B0604020202020204" pitchFamily="34" charset="0"/>
                <a:buNone/>
                <a:defRPr sz="4724"/>
              </a:lvl2pPr>
              <a:lvl3pPr marL="2159996" indent="0" algn="ctr" defTabSz="2159996">
                <a:lnSpc>
                  <a:spcPct val="90000"/>
                </a:lnSpc>
                <a:spcBef>
                  <a:spcPts val="1181"/>
                </a:spcBef>
                <a:buFont typeface="Arial" panose="020B0604020202020204" pitchFamily="34" charset="0"/>
                <a:buNone/>
                <a:defRPr sz="4252"/>
              </a:lvl3pPr>
              <a:lvl4pPr marL="3239994" indent="0" algn="ctr" defTabSz="2159996">
                <a:lnSpc>
                  <a:spcPct val="90000"/>
                </a:lnSpc>
                <a:spcBef>
                  <a:spcPts val="1181"/>
                </a:spcBef>
                <a:buFont typeface="Arial" panose="020B0604020202020204" pitchFamily="34" charset="0"/>
                <a:buNone/>
                <a:defRPr sz="3780"/>
              </a:lvl4pPr>
              <a:lvl5pPr marL="4319991" indent="0" algn="ctr" defTabSz="2159996">
                <a:lnSpc>
                  <a:spcPct val="90000"/>
                </a:lnSpc>
                <a:spcBef>
                  <a:spcPts val="1181"/>
                </a:spcBef>
                <a:buFont typeface="Arial" panose="020B0604020202020204" pitchFamily="34" charset="0"/>
                <a:buNone/>
                <a:defRPr sz="3780"/>
              </a:lvl5pPr>
              <a:lvl6pPr marL="5399989" indent="0" algn="ctr" defTabSz="2159996">
                <a:lnSpc>
                  <a:spcPct val="90000"/>
                </a:lnSpc>
                <a:spcBef>
                  <a:spcPts val="1181"/>
                </a:spcBef>
                <a:buFont typeface="Arial" panose="020B0604020202020204" pitchFamily="34" charset="0"/>
                <a:buNone/>
                <a:defRPr sz="3780"/>
              </a:lvl6pPr>
              <a:lvl7pPr marL="6479987" indent="0" algn="ctr" defTabSz="2159996">
                <a:lnSpc>
                  <a:spcPct val="90000"/>
                </a:lnSpc>
                <a:spcBef>
                  <a:spcPts val="1181"/>
                </a:spcBef>
                <a:buFont typeface="Arial" panose="020B0604020202020204" pitchFamily="34" charset="0"/>
                <a:buNone/>
                <a:defRPr sz="3780"/>
              </a:lvl7pPr>
              <a:lvl8pPr marL="7559985" indent="0" algn="ctr" defTabSz="2159996">
                <a:lnSpc>
                  <a:spcPct val="90000"/>
                </a:lnSpc>
                <a:spcBef>
                  <a:spcPts val="1181"/>
                </a:spcBef>
                <a:buFont typeface="Arial" panose="020B0604020202020204" pitchFamily="34" charset="0"/>
                <a:buNone/>
                <a:defRPr sz="3780"/>
              </a:lvl8pPr>
              <a:lvl9pPr marL="8639983" indent="0" algn="ctr" defTabSz="2159996">
                <a:lnSpc>
                  <a:spcPct val="90000"/>
                </a:lnSpc>
                <a:spcBef>
                  <a:spcPts val="1181"/>
                </a:spcBef>
                <a:buFont typeface="Arial" panose="020B0604020202020204" pitchFamily="34" charset="0"/>
                <a:buNone/>
                <a:defRPr sz="3780"/>
              </a:lvl9pPr>
            </a:lstStyle>
            <a:p>
              <a:r>
                <a:rPr lang="es-CO" dirty="0"/>
                <a:t>RESULTADOS</a:t>
              </a:r>
            </a:p>
          </p:txBody>
        </p:sp>
        <p:sp>
          <p:nvSpPr>
            <p:cNvPr id="17" name="CuadroTexto 16"/>
            <p:cNvSpPr txBox="1"/>
            <p:nvPr/>
          </p:nvSpPr>
          <p:spPr>
            <a:xfrm>
              <a:off x="9196217" y="8177346"/>
              <a:ext cx="7184903" cy="26993461"/>
            </a:xfrm>
            <a:prstGeom prst="rect">
              <a:avLst/>
            </a:prstGeom>
            <a:noFill/>
          </p:spPr>
          <p:txBody>
            <a:bodyPr wrap="square" rtlCol="0">
              <a:spAutoFit/>
            </a:bodyPr>
            <a:lstStyle/>
            <a:p>
              <a:pPr algn="just"/>
              <a:r>
                <a:rPr lang="es-CO" sz="2000" dirty="0"/>
                <a:t>Como parte de la implementación se desarrollaron los siguientes referentes de cartas de control a medida: </a:t>
              </a:r>
            </a:p>
            <a:p>
              <a:endParaRPr lang="es-CO" sz="100" dirty="0"/>
            </a:p>
            <a:p>
              <a:pPr algn="just"/>
              <a:r>
                <a:rPr lang="es-CO" sz="2000" dirty="0"/>
                <a:t>- </a:t>
              </a:r>
              <a:r>
                <a:rPr lang="es-CO" sz="2000" b="1" dirty="0"/>
                <a:t>Ensayos por técnicas de ELISA</a:t>
              </a:r>
              <a:r>
                <a:rPr lang="es-CO" sz="2000" dirty="0"/>
                <a:t>: se implementaron cartas de control para el seguimiento del comportamiento de controles positivos, negativos, materiales de referencia y muestras rutinarias.</a:t>
              </a:r>
            </a:p>
            <a:p>
              <a:endParaRPr lang="es-CO" sz="1000" b="1" dirty="0"/>
            </a:p>
            <a:p>
              <a:endParaRPr lang="es-CO" sz="1000" b="1" dirty="0"/>
            </a:p>
            <a:p>
              <a:endParaRPr lang="es-CO" sz="3200" b="1"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r>
                <a:rPr lang="es-CO" sz="1600" dirty="0"/>
                <a:t>Gráfica 1. Ejemplo carta de control positivo para un ensayo por técnica de ELISA INDIRECTA para Determinación de anticuerpos </a:t>
              </a:r>
              <a:r>
                <a:rPr lang="es-CO" sz="1600" dirty="0" err="1"/>
                <a:t>IgM</a:t>
              </a:r>
              <a:r>
                <a:rPr lang="es-CO" sz="1600" dirty="0"/>
                <a:t> para Rubeola</a:t>
              </a:r>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000" dirty="0"/>
            </a:p>
            <a:p>
              <a:pPr algn="ctr"/>
              <a:r>
                <a:rPr lang="es-CO" sz="1600" dirty="0"/>
                <a:t>Gráfica 2. Ejemplo carta de control negativo de precisión por rangos para un ensayo por técnica de ELISA TIPO SANDWICH Determinación anticuerpos </a:t>
              </a:r>
              <a:r>
                <a:rPr lang="es-CO" sz="1600" dirty="0" err="1"/>
                <a:t>IgM</a:t>
              </a:r>
              <a:r>
                <a:rPr lang="es-CO" sz="1600" dirty="0"/>
                <a:t> para Dengue</a:t>
              </a:r>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r>
                <a:rPr lang="es-CO" sz="1600" dirty="0"/>
                <a:t>Gráfica 3-4. Ejemplos carta de control de precisión para duplicados de muestras rutinarias. Ensayo por técnica de ELISA TIPO SANDWICH para Determinación de anticuerpos </a:t>
              </a:r>
              <a:r>
                <a:rPr lang="es-CO" sz="1600" dirty="0" err="1"/>
                <a:t>IgM</a:t>
              </a:r>
              <a:r>
                <a:rPr lang="es-CO" sz="1600" dirty="0"/>
                <a:t> para Dengue</a:t>
              </a:r>
            </a:p>
            <a:p>
              <a:pPr algn="ctr"/>
              <a:endParaRPr lang="es-CO" sz="1600" dirty="0"/>
            </a:p>
            <a:p>
              <a:pPr marL="342900" indent="-342900" algn="just">
                <a:buFontTx/>
                <a:buChar char="-"/>
              </a:pPr>
              <a:r>
                <a:rPr lang="es-CO" sz="2000" b="1" dirty="0"/>
                <a:t>Ensayos microbiológicos</a:t>
              </a:r>
              <a:r>
                <a:rPr lang="es-CO" sz="2000" dirty="0"/>
                <a:t> </a:t>
              </a:r>
              <a:r>
                <a:rPr lang="es-CO" sz="2000" b="1" dirty="0"/>
                <a:t>para estimación de densidad poblacional (NMP) y recuentos de colonias: </a:t>
              </a:r>
              <a:r>
                <a:rPr lang="es-CO" sz="2000" dirty="0"/>
                <a:t>se implementaron cartas de control para materiales de referencia certificados (inóculo estandarizado) y muestras rutinarias.</a:t>
              </a:r>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algn="ctr"/>
              <a:r>
                <a:rPr lang="es-CO" sz="1600" dirty="0"/>
                <a:t>Gráfica 5. Ejemplo carta de control de exactitud para ensayo NMP Coliformes totales (datos transformados logarítmicamente)</a:t>
              </a:r>
            </a:p>
            <a:p>
              <a:pPr algn="ctr"/>
              <a:r>
                <a:rPr lang="es-CO" sz="1600" dirty="0"/>
                <a:t>Método Sustrato definido </a:t>
              </a:r>
              <a:r>
                <a:rPr lang="es-CO" sz="1600" dirty="0" err="1"/>
                <a:t>Colillert</a:t>
              </a:r>
              <a:r>
                <a:rPr lang="es-CO" sz="1600" dirty="0"/>
                <a:t> </a:t>
              </a:r>
            </a:p>
            <a:p>
              <a:pPr algn="ctr"/>
              <a:endParaRPr lang="es-CO" sz="1800" dirty="0"/>
            </a:p>
            <a:p>
              <a:pPr algn="ctr"/>
              <a:endParaRPr lang="es-CO" sz="2000" dirty="0"/>
            </a:p>
            <a:p>
              <a:pPr algn="ctr"/>
              <a:endParaRPr lang="es-CO" sz="2000" dirty="0"/>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marL="342900" indent="-342900" algn="just">
                <a:buFontTx/>
                <a:buChar char="-"/>
              </a:pPr>
              <a:endParaRPr lang="es-CO" sz="2000" dirty="0"/>
            </a:p>
            <a:p>
              <a:pPr algn="ctr"/>
              <a:endParaRPr lang="es-CO" sz="1600" dirty="0"/>
            </a:p>
            <a:p>
              <a:pPr algn="ctr"/>
              <a:r>
                <a:rPr lang="es-CO" sz="1600" dirty="0"/>
                <a:t>Gráfica 6. Ejemplo carta de control de precisión para ensayo NMP Coliformes totales (datos transformados logarítmicamente)</a:t>
              </a:r>
            </a:p>
            <a:p>
              <a:pPr algn="ctr"/>
              <a:r>
                <a:rPr lang="es-CO" sz="1600" dirty="0"/>
                <a:t>Método Sustrato definido </a:t>
              </a:r>
              <a:r>
                <a:rPr lang="es-CO" sz="1600" dirty="0" err="1"/>
                <a:t>Colillert</a:t>
              </a:r>
              <a:endParaRPr lang="es-CO" sz="1600" dirty="0"/>
            </a:p>
            <a:p>
              <a:pPr algn="ctr"/>
              <a:endParaRPr lang="es-CO" sz="1600" dirty="0"/>
            </a:p>
            <a:p>
              <a:pPr marL="285750" indent="-285750" algn="just">
                <a:buFont typeface="Arial" panose="020B0604020202020204" pitchFamily="34" charset="0"/>
                <a:buChar char="•"/>
              </a:pPr>
              <a:r>
                <a:rPr lang="es-CO" sz="2000" b="1" dirty="0"/>
                <a:t>Ensayos microbiológicos de susceptibilidad antimicrobiana: </a:t>
              </a:r>
              <a:r>
                <a:rPr lang="es-CO" sz="2000" dirty="0"/>
                <a:t>se implementaron cartas de control para materiales de referencia certificados (cepas ATCC) con límites definidos por el </a:t>
              </a:r>
              <a:r>
                <a:rPr lang="en-US" sz="2000" dirty="0"/>
                <a:t>M100 Performance Standards for Antimicrobial Susceptibility Testing </a:t>
              </a:r>
              <a:r>
                <a:rPr lang="en-US" sz="2000" dirty="0" err="1"/>
                <a:t>emitido</a:t>
              </a:r>
              <a:r>
                <a:rPr lang="en-US" sz="2000" dirty="0"/>
                <a:t> </a:t>
              </a:r>
              <a:r>
                <a:rPr lang="en-US" sz="2000" dirty="0" err="1"/>
                <a:t>por</a:t>
              </a:r>
              <a:r>
                <a:rPr lang="en-US" sz="2000" dirty="0"/>
                <a:t> el Clinical and Laboratory Standards Institute – CLSI.</a:t>
              </a:r>
              <a:endParaRPr lang="es-CO" sz="20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endParaRPr lang="es-CO" sz="1600" dirty="0"/>
            </a:p>
            <a:p>
              <a:pPr algn="ctr"/>
              <a:r>
                <a:rPr lang="es-CO" sz="1600" dirty="0"/>
                <a:t>Gráfica 7. Ejemplo carta de control de exactitud para ensayo de susceptibilidad antimicrobiana. Método </a:t>
              </a:r>
              <a:r>
                <a:rPr lang="es-CO" sz="1600" dirty="0" err="1"/>
                <a:t>Kirby</a:t>
              </a:r>
              <a:r>
                <a:rPr lang="es-CO" sz="1600" dirty="0"/>
                <a:t> Bauer Cepa ATCC 25922 </a:t>
              </a:r>
              <a:r>
                <a:rPr lang="es-CO" sz="1600" i="1" dirty="0" err="1"/>
                <a:t>Escherichia</a:t>
              </a:r>
              <a:r>
                <a:rPr lang="es-CO" sz="1600" i="1" dirty="0"/>
                <a:t> </a:t>
              </a:r>
              <a:r>
                <a:rPr lang="es-CO" sz="1600" i="1" dirty="0" err="1"/>
                <a:t>coli</a:t>
              </a:r>
              <a:r>
                <a:rPr lang="es-CO" sz="1600" i="1" dirty="0"/>
                <a:t> </a:t>
              </a:r>
            </a:p>
            <a:p>
              <a:pPr algn="ctr"/>
              <a:endParaRPr lang="es-CO" sz="1600" dirty="0"/>
            </a:p>
            <a:p>
              <a:pPr algn="ctr"/>
              <a:endParaRPr lang="es-CO" sz="1600" dirty="0"/>
            </a:p>
          </p:txBody>
        </p:sp>
      </p:grpSp>
      <p:graphicFrame>
        <p:nvGraphicFramePr>
          <p:cNvPr id="40" name="Gráfico 39"/>
          <p:cNvGraphicFramePr/>
          <p:nvPr>
            <p:extLst>
              <p:ext uri="{D42A27DB-BD31-4B8C-83A1-F6EECF244321}">
                <p14:modId xmlns:p14="http://schemas.microsoft.com/office/powerpoint/2010/main" val="1130858482"/>
              </p:ext>
            </p:extLst>
          </p:nvPr>
        </p:nvGraphicFramePr>
        <p:xfrm>
          <a:off x="9441587" y="15605409"/>
          <a:ext cx="6618491" cy="2044727"/>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41" name="Gráfico 40"/>
          <p:cNvGraphicFramePr/>
          <p:nvPr>
            <p:extLst>
              <p:ext uri="{D42A27DB-BD31-4B8C-83A1-F6EECF244321}">
                <p14:modId xmlns:p14="http://schemas.microsoft.com/office/powerpoint/2010/main" val="732374037"/>
              </p:ext>
            </p:extLst>
          </p:nvPr>
        </p:nvGraphicFramePr>
        <p:xfrm>
          <a:off x="9404640" y="25701001"/>
          <a:ext cx="6618492" cy="2188896"/>
        </p:xfrm>
        <a:graphic>
          <a:graphicData uri="http://schemas.openxmlformats.org/drawingml/2006/chart">
            <c:chart xmlns:c="http://schemas.openxmlformats.org/drawingml/2006/chart" xmlns:r="http://schemas.openxmlformats.org/officeDocument/2006/relationships" r:id="rId11"/>
          </a:graphicData>
        </a:graphic>
      </p:graphicFrame>
      <p:pic>
        <p:nvPicPr>
          <p:cNvPr id="42" name="Imagen 41"/>
          <p:cNvPicPr/>
          <p:nvPr/>
        </p:nvPicPr>
        <p:blipFill>
          <a:blip r:embed="rId12">
            <a:extLst>
              <a:ext uri="{28A0092B-C50C-407E-A947-70E740481C1C}">
                <a14:useLocalDpi xmlns:a14="http://schemas.microsoft.com/office/drawing/2010/main" val="0"/>
              </a:ext>
            </a:extLst>
          </a:blip>
          <a:srcRect/>
          <a:stretch>
            <a:fillRect/>
          </a:stretch>
        </p:blipFill>
        <p:spPr bwMode="auto">
          <a:xfrm>
            <a:off x="9404640" y="22387704"/>
            <a:ext cx="6618492" cy="2284126"/>
          </a:xfrm>
          <a:prstGeom prst="rect">
            <a:avLst/>
          </a:prstGeom>
          <a:noFill/>
        </p:spPr>
      </p:pic>
      <p:pic>
        <p:nvPicPr>
          <p:cNvPr id="43" name="Imagen 42"/>
          <p:cNvPicPr/>
          <p:nvPr/>
        </p:nvPicPr>
        <p:blipFill>
          <a:blip r:embed="rId13">
            <a:extLst>
              <a:ext uri="{28A0092B-C50C-407E-A947-70E740481C1C}">
                <a14:useLocalDpi xmlns:a14="http://schemas.microsoft.com/office/drawing/2010/main" val="0"/>
              </a:ext>
            </a:extLst>
          </a:blip>
          <a:srcRect/>
          <a:stretch>
            <a:fillRect/>
          </a:stretch>
        </p:blipFill>
        <p:spPr bwMode="auto">
          <a:xfrm>
            <a:off x="9441587" y="17854085"/>
            <a:ext cx="6618492" cy="2089479"/>
          </a:xfrm>
          <a:prstGeom prst="rect">
            <a:avLst/>
          </a:prstGeom>
          <a:noFill/>
        </p:spPr>
      </p:pic>
      <p:graphicFrame>
        <p:nvGraphicFramePr>
          <p:cNvPr id="44" name="Gráfico 43"/>
          <p:cNvGraphicFramePr/>
          <p:nvPr>
            <p:extLst>
              <p:ext uri="{D42A27DB-BD31-4B8C-83A1-F6EECF244321}">
                <p14:modId xmlns:p14="http://schemas.microsoft.com/office/powerpoint/2010/main" val="2994152858"/>
              </p:ext>
            </p:extLst>
          </p:nvPr>
        </p:nvGraphicFramePr>
        <p:xfrm>
          <a:off x="9404689" y="30631937"/>
          <a:ext cx="6618443" cy="2878610"/>
        </p:xfrm>
        <a:graphic>
          <a:graphicData uri="http://schemas.openxmlformats.org/drawingml/2006/chart">
            <c:chart xmlns:c="http://schemas.openxmlformats.org/drawingml/2006/chart" xmlns:r="http://schemas.openxmlformats.org/officeDocument/2006/relationships" r:id="rId14"/>
          </a:graphicData>
        </a:graphic>
      </p:graphicFrame>
      <p:pic>
        <p:nvPicPr>
          <p:cNvPr id="45" name="Imagen 44"/>
          <p:cNvPicPr/>
          <p:nvPr/>
        </p:nvPicPr>
        <p:blipFill>
          <a:blip r:embed="rId15">
            <a:extLst>
              <a:ext uri="{28A0092B-C50C-407E-A947-70E740481C1C}">
                <a14:useLocalDpi xmlns:a14="http://schemas.microsoft.com/office/drawing/2010/main" val="0"/>
              </a:ext>
            </a:extLst>
          </a:blip>
          <a:srcRect/>
          <a:stretch>
            <a:fillRect/>
          </a:stretch>
        </p:blipFill>
        <p:spPr bwMode="auto">
          <a:xfrm>
            <a:off x="9397669" y="9762212"/>
            <a:ext cx="6706328" cy="2134173"/>
          </a:xfrm>
          <a:prstGeom prst="rect">
            <a:avLst/>
          </a:prstGeom>
          <a:noFill/>
        </p:spPr>
      </p:pic>
      <p:pic>
        <p:nvPicPr>
          <p:cNvPr id="10" name="Imagen 9"/>
          <p:cNvPicPr>
            <a:picLocks noChangeAspect="1"/>
          </p:cNvPicPr>
          <p:nvPr/>
        </p:nvPicPr>
        <p:blipFill>
          <a:blip r:embed="rId16"/>
          <a:stretch>
            <a:fillRect/>
          </a:stretch>
        </p:blipFill>
        <p:spPr>
          <a:xfrm>
            <a:off x="9380551" y="12563026"/>
            <a:ext cx="6692285" cy="2442593"/>
          </a:xfrm>
          <a:prstGeom prst="rect">
            <a:avLst/>
          </a:prstGeom>
        </p:spPr>
      </p:pic>
    </p:spTree>
    <p:extLst>
      <p:ext uri="{BB962C8B-B14F-4D97-AF65-F5344CB8AC3E}">
        <p14:creationId xmlns:p14="http://schemas.microsoft.com/office/powerpoint/2010/main" val="238235135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ECDAA6DD1471DA409F74816742043D97" ma:contentTypeVersion="5" ma:contentTypeDescription="Crear nuevo documento." ma:contentTypeScope="" ma:versionID="825a77d83d39365b393b124f4b889cdd">
  <xsd:schema xmlns:xsd="http://www.w3.org/2001/XMLSchema" xmlns:xs="http://www.w3.org/2001/XMLSchema" xmlns:p="http://schemas.microsoft.com/office/2006/metadata/properties" xmlns:ns2="3bfbf733-a6c3-488d-a481-abc1b690c7db" xmlns:ns3="8b9c671d-58be-4f1e-a037-95146833b3dc" targetNamespace="http://schemas.microsoft.com/office/2006/metadata/properties" ma:root="true" ma:fieldsID="36f6db70d11e60a5e6922d6565639582" ns2:_="" ns3:_="">
    <xsd:import namespace="3bfbf733-a6c3-488d-a481-abc1b690c7db"/>
    <xsd:import namespace="8b9c671d-58be-4f1e-a037-95146833b3dc"/>
    <xsd:element name="properties">
      <xsd:complexType>
        <xsd:sequence>
          <xsd:element name="documentManagement">
            <xsd:complexType>
              <xsd:all>
                <xsd:element ref="ns2:_dlc_DocId" minOccurs="0"/>
                <xsd:element ref="ns2:_dlc_DocIdUrl" minOccurs="0"/>
                <xsd:element ref="ns2:_dlc_DocIdPersistId" minOccurs="0"/>
                <xsd:element ref="ns3:A_x00f1_o" minOccurs="0"/>
                <xsd:element ref="ns3:Tem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fbf733-a6c3-488d-a481-abc1b690c7db" elementFormDefault="qualified">
    <xsd:import namespace="http://schemas.microsoft.com/office/2006/documentManagement/types"/>
    <xsd:import namespace="http://schemas.microsoft.com/office/infopath/2007/PartnerControls"/>
    <xsd:element name="_dlc_DocId" ma:index="8" nillable="true" ma:displayName="Valor de Id. de documento" ma:description="El valor del identificador de documento asignado a este elemento." ma:internalName="_dlc_DocId" ma:readOnly="true">
      <xsd:simpleType>
        <xsd:restriction base="dms:Text"/>
      </xsd:simpleType>
    </xsd:element>
    <xsd:element name="_dlc_DocIdUrl" ma:index="9"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8b9c671d-58be-4f1e-a037-95146833b3dc" elementFormDefault="qualified">
    <xsd:import namespace="http://schemas.microsoft.com/office/2006/documentManagement/types"/>
    <xsd:import namespace="http://schemas.microsoft.com/office/infopath/2007/PartnerControls"/>
    <xsd:element name="A_x00f1_o" ma:index="11" nillable="true" ma:displayName="Año" ma:internalName="A_x00f1_o">
      <xsd:simpleType>
        <xsd:restriction base="dms:Text">
          <xsd:maxLength value="255"/>
        </xsd:restriction>
      </xsd:simpleType>
    </xsd:element>
    <xsd:element name="Tema" ma:index="12" nillable="true" ma:displayName="Tema" ma:internalName="Tema">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3bfbf733-a6c3-488d-a481-abc1b690c7db">AVMXRNAJRR5T-1827490719-12</_dlc_DocId>
    <_dlc_DocIdUrl xmlns="3bfbf733-a6c3-488d-a481-abc1b690c7db">
      <Url>https://www.ins.gov.co/Direcciones/RedesSaludPublica/GestiondeCalidadLaboratorios/_layouts/15/DocIdRedir.aspx?ID=AVMXRNAJRR5T-1827490719-12</Url>
      <Description>AVMXRNAJRR5T-1827490719-12</Description>
    </_dlc_DocIdUrl>
    <A_x00f1_o xmlns="8b9c671d-58be-4f1e-a037-95146833b3dc">2016</A_x00f1_o>
    <Tema xmlns="8b9c671d-58be-4f1e-a037-95146833b3dc">Aseguramiento de la calidad</Tema>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86FE301-3B3A-41F2-99DE-D8F49321B5E9}"/>
</file>

<file path=customXml/itemProps2.xml><?xml version="1.0" encoding="utf-8"?>
<ds:datastoreItem xmlns:ds="http://schemas.openxmlformats.org/officeDocument/2006/customXml" ds:itemID="{B6371475-8FBC-4C0B-BD85-6979A4383581}"/>
</file>

<file path=customXml/itemProps3.xml><?xml version="1.0" encoding="utf-8"?>
<ds:datastoreItem xmlns:ds="http://schemas.openxmlformats.org/officeDocument/2006/customXml" ds:itemID="{CBB3FD07-683F-408C-90C5-94DF0577A8BE}"/>
</file>

<file path=customXml/itemProps4.xml><?xml version="1.0" encoding="utf-8"?>
<ds:datastoreItem xmlns:ds="http://schemas.openxmlformats.org/officeDocument/2006/customXml" ds:itemID="{49AFDC59-17B2-4BF0-900F-39768057BE4B}"/>
</file>

<file path=docProps/app.xml><?xml version="1.0" encoding="utf-8"?>
<Properties xmlns="http://schemas.openxmlformats.org/officeDocument/2006/extended-properties" xmlns:vt="http://schemas.openxmlformats.org/officeDocument/2006/docPropsVTypes">
  <Template>Office Theme</Template>
  <TotalTime>670</TotalTime>
  <Words>911</Words>
  <Application>Microsoft Office PowerPoint</Application>
  <PresentationFormat>Personalizado</PresentationFormat>
  <Paragraphs>113</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Arial Narrow</vt:lpstr>
      <vt:lpstr>Calibri</vt:lpstr>
      <vt:lpstr>Calibri Light</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Cesar Augusto Parra  Greco</dc:creator>
  <cp:lastModifiedBy>Angela Mercedes Coronado Castillo</cp:lastModifiedBy>
  <cp:revision>89</cp:revision>
  <dcterms:created xsi:type="dcterms:W3CDTF">2014-10-31T17:32:22Z</dcterms:created>
  <dcterms:modified xsi:type="dcterms:W3CDTF">2016-10-24T19:52:58Z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0x010100ECDAA6DD1471DA409F74816742043D97</vt:lpwstr>
  </property>
  <property fmtid="{D5CDD505-2E9C-101B-9397-08002B2CF9AE}" pid="3" name="_dlc_DocIdItemGuid">
    <vt:lpwstr>e375b08a-72be-497d-9660-7702ba9df192</vt:lpwstr>
  </property>
</Properties>
</file>